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23"/>
  </p:notesMasterIdLst>
  <p:sldIdLst>
    <p:sldId id="260" r:id="rId5"/>
    <p:sldId id="276" r:id="rId6"/>
    <p:sldId id="263" r:id="rId7"/>
    <p:sldId id="264" r:id="rId8"/>
    <p:sldId id="265" r:id="rId9"/>
    <p:sldId id="279" r:id="rId10"/>
    <p:sldId id="280" r:id="rId11"/>
    <p:sldId id="290" r:id="rId12"/>
    <p:sldId id="291" r:id="rId13"/>
    <p:sldId id="31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  <p:sldId id="314" r:id="rId37"/>
    <p:sldId id="316" r:id="rId38"/>
    <p:sldId id="317" r:id="rId39"/>
    <p:sldId id="319" r:id="rId40"/>
    <p:sldId id="318" r:id="rId41"/>
    <p:sldId id="278" r:id="rId42"/>
    <p:sldId id="266" r:id="rId43"/>
    <p:sldId id="326" r:id="rId44"/>
    <p:sldId id="320" r:id="rId45"/>
    <p:sldId id="328" r:id="rId46"/>
    <p:sldId id="330" r:id="rId47"/>
    <p:sldId id="327" r:id="rId48"/>
    <p:sldId id="331" r:id="rId49"/>
    <p:sldId id="332" r:id="rId50"/>
    <p:sldId id="329" r:id="rId51"/>
    <p:sldId id="333" r:id="rId52"/>
    <p:sldId id="335" r:id="rId53"/>
    <p:sldId id="336" r:id="rId54"/>
    <p:sldId id="334" r:id="rId55"/>
    <p:sldId id="337" r:id="rId56"/>
    <p:sldId id="338" r:id="rId57"/>
    <p:sldId id="339" r:id="rId58"/>
    <p:sldId id="340" r:id="rId59"/>
    <p:sldId id="341" r:id="rId60"/>
    <p:sldId id="342" r:id="rId61"/>
    <p:sldId id="324" r:id="rId62"/>
    <p:sldId id="343" r:id="rId63"/>
    <p:sldId id="344" r:id="rId64"/>
    <p:sldId id="325" r:id="rId65"/>
    <p:sldId id="345" r:id="rId66"/>
    <p:sldId id="346" r:id="rId67"/>
    <p:sldId id="347" r:id="rId68"/>
    <p:sldId id="348" r:id="rId69"/>
    <p:sldId id="349" r:id="rId70"/>
    <p:sldId id="287" r:id="rId71"/>
    <p:sldId id="353" r:id="rId72"/>
    <p:sldId id="354" r:id="rId73"/>
    <p:sldId id="351" r:id="rId74"/>
    <p:sldId id="355" r:id="rId75"/>
    <p:sldId id="356" r:id="rId76"/>
    <p:sldId id="362" r:id="rId77"/>
    <p:sldId id="357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82" r:id="rId91"/>
    <p:sldId id="383" r:id="rId92"/>
    <p:sldId id="384" r:id="rId93"/>
    <p:sldId id="374" r:id="rId94"/>
    <p:sldId id="385" r:id="rId95"/>
    <p:sldId id="386" r:id="rId96"/>
    <p:sldId id="375" r:id="rId97"/>
    <p:sldId id="387" r:id="rId98"/>
    <p:sldId id="360" r:id="rId99"/>
    <p:sldId id="358" r:id="rId100"/>
    <p:sldId id="376" r:id="rId101"/>
    <p:sldId id="377" r:id="rId102"/>
    <p:sldId id="378" r:id="rId103"/>
    <p:sldId id="380" r:id="rId104"/>
    <p:sldId id="381" r:id="rId105"/>
    <p:sldId id="379" r:id="rId106"/>
    <p:sldId id="388" r:id="rId107"/>
    <p:sldId id="390" r:id="rId108"/>
    <p:sldId id="392" r:id="rId109"/>
    <p:sldId id="389" r:id="rId110"/>
    <p:sldId id="391" r:id="rId111"/>
    <p:sldId id="400" r:id="rId112"/>
    <p:sldId id="393" r:id="rId113"/>
    <p:sldId id="394" r:id="rId114"/>
    <p:sldId id="395" r:id="rId115"/>
    <p:sldId id="401" r:id="rId116"/>
    <p:sldId id="396" r:id="rId117"/>
    <p:sldId id="398" r:id="rId118"/>
    <p:sldId id="402" r:id="rId119"/>
    <p:sldId id="397" r:id="rId120"/>
    <p:sldId id="399" r:id="rId121"/>
    <p:sldId id="403" r:id="rId122"/>
    <p:sldId id="404" r:id="rId123"/>
    <p:sldId id="410" r:id="rId124"/>
    <p:sldId id="408" r:id="rId125"/>
    <p:sldId id="406" r:id="rId126"/>
    <p:sldId id="405" r:id="rId127"/>
    <p:sldId id="407" r:id="rId128"/>
    <p:sldId id="409" r:id="rId129"/>
    <p:sldId id="288" r:id="rId130"/>
    <p:sldId id="411" r:id="rId131"/>
    <p:sldId id="413" r:id="rId132"/>
    <p:sldId id="414" r:id="rId133"/>
    <p:sldId id="268" r:id="rId134"/>
    <p:sldId id="281" r:id="rId135"/>
    <p:sldId id="416" r:id="rId136"/>
    <p:sldId id="417" r:id="rId137"/>
    <p:sldId id="418" r:id="rId138"/>
    <p:sldId id="433" r:id="rId139"/>
    <p:sldId id="436" r:id="rId140"/>
    <p:sldId id="453" r:id="rId141"/>
    <p:sldId id="451" r:id="rId142"/>
    <p:sldId id="454" r:id="rId143"/>
    <p:sldId id="452" r:id="rId144"/>
    <p:sldId id="434" r:id="rId145"/>
    <p:sldId id="435" r:id="rId146"/>
    <p:sldId id="419" r:id="rId147"/>
    <p:sldId id="420" r:id="rId148"/>
    <p:sldId id="424" r:id="rId149"/>
    <p:sldId id="421" r:id="rId150"/>
    <p:sldId id="422" r:id="rId151"/>
    <p:sldId id="449" r:id="rId152"/>
    <p:sldId id="455" r:id="rId153"/>
    <p:sldId id="443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7" r:id="rId163"/>
    <p:sldId id="438" r:id="rId164"/>
    <p:sldId id="439" r:id="rId165"/>
    <p:sldId id="440" r:id="rId166"/>
    <p:sldId id="441" r:id="rId167"/>
    <p:sldId id="446" r:id="rId168"/>
    <p:sldId id="447" r:id="rId169"/>
    <p:sldId id="448" r:id="rId170"/>
    <p:sldId id="456" r:id="rId171"/>
    <p:sldId id="457" r:id="rId172"/>
    <p:sldId id="481" r:id="rId173"/>
    <p:sldId id="482" r:id="rId174"/>
    <p:sldId id="480" r:id="rId175"/>
    <p:sldId id="459" r:id="rId176"/>
    <p:sldId id="458" r:id="rId177"/>
    <p:sldId id="461" r:id="rId178"/>
    <p:sldId id="462" r:id="rId179"/>
    <p:sldId id="463" r:id="rId180"/>
    <p:sldId id="464" r:id="rId181"/>
    <p:sldId id="466" r:id="rId182"/>
    <p:sldId id="483" r:id="rId183"/>
    <p:sldId id="442" r:id="rId184"/>
    <p:sldId id="552" r:id="rId185"/>
    <p:sldId id="474" r:id="rId186"/>
    <p:sldId id="475" r:id="rId187"/>
    <p:sldId id="476" r:id="rId188"/>
    <p:sldId id="477" r:id="rId189"/>
    <p:sldId id="478" r:id="rId190"/>
    <p:sldId id="479" r:id="rId191"/>
    <p:sldId id="549" r:id="rId192"/>
    <p:sldId id="467" r:id="rId193"/>
    <p:sldId id="468" r:id="rId194"/>
    <p:sldId id="469" r:id="rId195"/>
    <p:sldId id="470" r:id="rId196"/>
    <p:sldId id="471" r:id="rId197"/>
    <p:sldId id="472" r:id="rId198"/>
    <p:sldId id="490" r:id="rId199"/>
    <p:sldId id="630" r:id="rId200"/>
    <p:sldId id="631" r:id="rId201"/>
    <p:sldId id="632" r:id="rId202"/>
    <p:sldId id="489" r:id="rId203"/>
    <p:sldId id="499" r:id="rId204"/>
    <p:sldId id="498" r:id="rId205"/>
    <p:sldId id="500" r:id="rId206"/>
    <p:sldId id="501" r:id="rId207"/>
    <p:sldId id="285" r:id="rId208"/>
    <p:sldId id="538" r:id="rId209"/>
    <p:sldId id="539" r:id="rId210"/>
    <p:sldId id="518" r:id="rId211"/>
    <p:sldId id="542" r:id="rId212"/>
    <p:sldId id="541" r:id="rId213"/>
    <p:sldId id="544" r:id="rId214"/>
    <p:sldId id="545" r:id="rId215"/>
    <p:sldId id="546" r:id="rId216"/>
    <p:sldId id="547" r:id="rId217"/>
    <p:sldId id="550" r:id="rId218"/>
    <p:sldId id="551" r:id="rId219"/>
    <p:sldId id="553" r:id="rId220"/>
    <p:sldId id="554" r:id="rId221"/>
    <p:sldId id="634" r:id="rId222"/>
    <p:sldId id="555" r:id="rId223"/>
    <p:sldId id="556" r:id="rId224"/>
    <p:sldId id="520" r:id="rId225"/>
    <p:sldId id="557" r:id="rId226"/>
    <p:sldId id="513" r:id="rId227"/>
    <p:sldId id="512" r:id="rId228"/>
    <p:sldId id="511" r:id="rId229"/>
    <p:sldId id="519" r:id="rId230"/>
    <p:sldId id="548" r:id="rId231"/>
    <p:sldId id="517" r:id="rId232"/>
    <p:sldId id="516" r:id="rId233"/>
    <p:sldId id="515" r:id="rId234"/>
    <p:sldId id="514" r:id="rId235"/>
    <p:sldId id="635" r:id="rId236"/>
    <p:sldId id="626" r:id="rId237"/>
    <p:sldId id="627" r:id="rId238"/>
    <p:sldId id="636" r:id="rId239"/>
    <p:sldId id="637" r:id="rId240"/>
    <p:sldId id="638" r:id="rId241"/>
    <p:sldId id="639" r:id="rId242"/>
    <p:sldId id="641" r:id="rId243"/>
    <p:sldId id="642" r:id="rId244"/>
    <p:sldId id="640" r:id="rId245"/>
    <p:sldId id="643" r:id="rId246"/>
    <p:sldId id="628" r:id="rId247"/>
    <p:sldId id="623" r:id="rId248"/>
    <p:sldId id="528" r:id="rId249"/>
    <p:sldId id="529" r:id="rId250"/>
    <p:sldId id="530" r:id="rId251"/>
    <p:sldId id="531" r:id="rId252"/>
    <p:sldId id="532" r:id="rId253"/>
    <p:sldId id="534" r:id="rId254"/>
    <p:sldId id="535" r:id="rId255"/>
    <p:sldId id="596" r:id="rId256"/>
    <p:sldId id="594" r:id="rId257"/>
    <p:sldId id="536" r:id="rId258"/>
    <p:sldId id="595" r:id="rId259"/>
    <p:sldId id="533" r:id="rId260"/>
    <p:sldId id="597" r:id="rId261"/>
    <p:sldId id="598" r:id="rId262"/>
    <p:sldId id="600" r:id="rId263"/>
    <p:sldId id="608" r:id="rId264"/>
    <p:sldId id="607" r:id="rId265"/>
    <p:sldId id="609" r:id="rId266"/>
    <p:sldId id="610" r:id="rId267"/>
    <p:sldId id="612" r:id="rId268"/>
    <p:sldId id="613" r:id="rId269"/>
    <p:sldId id="599" r:id="rId270"/>
    <p:sldId id="487" r:id="rId271"/>
    <p:sldId id="621" r:id="rId272"/>
    <p:sldId id="615" r:id="rId273"/>
    <p:sldId id="619" r:id="rId274"/>
    <p:sldId id="644" r:id="rId275"/>
    <p:sldId id="617" r:id="rId276"/>
    <p:sldId id="618" r:id="rId277"/>
    <p:sldId id="616" r:id="rId278"/>
    <p:sldId id="620" r:id="rId279"/>
    <p:sldId id="645" r:id="rId280"/>
    <p:sldId id="558" r:id="rId281"/>
    <p:sldId id="614" r:id="rId282"/>
    <p:sldId id="647" r:id="rId283"/>
    <p:sldId id="648" r:id="rId284"/>
    <p:sldId id="646" r:id="rId285"/>
    <p:sldId id="652" r:id="rId286"/>
    <p:sldId id="624" r:id="rId287"/>
    <p:sldId id="649" r:id="rId288"/>
    <p:sldId id="625" r:id="rId289"/>
    <p:sldId id="650" r:id="rId290"/>
    <p:sldId id="651" r:id="rId291"/>
    <p:sldId id="654" r:id="rId292"/>
    <p:sldId id="655" r:id="rId293"/>
    <p:sldId id="656" r:id="rId294"/>
    <p:sldId id="653" r:id="rId295"/>
    <p:sldId id="611" r:id="rId296"/>
    <p:sldId id="601" r:id="rId297"/>
    <p:sldId id="602" r:id="rId298"/>
    <p:sldId id="603" r:id="rId299"/>
    <p:sldId id="604" r:id="rId300"/>
    <p:sldId id="605" r:id="rId301"/>
    <p:sldId id="606" r:id="rId302"/>
    <p:sldId id="537" r:id="rId303"/>
    <p:sldId id="504" r:id="rId304"/>
    <p:sldId id="286" r:id="rId305"/>
    <p:sldId id="521" r:id="rId306"/>
    <p:sldId id="510" r:id="rId307"/>
    <p:sldId id="657" r:id="rId308"/>
    <p:sldId id="658" r:id="rId309"/>
    <p:sldId id="659" r:id="rId310"/>
    <p:sldId id="660" r:id="rId311"/>
    <p:sldId id="662" r:id="rId312"/>
    <p:sldId id="506" r:id="rId313"/>
    <p:sldId id="664" r:id="rId314"/>
    <p:sldId id="665" r:id="rId315"/>
    <p:sldId id="666" r:id="rId316"/>
    <p:sldId id="667" r:id="rId317"/>
    <p:sldId id="668" r:id="rId318"/>
    <p:sldId id="669" r:id="rId319"/>
    <p:sldId id="670" r:id="rId320"/>
    <p:sldId id="671" r:id="rId321"/>
    <p:sldId id="672" r:id="rId322"/>
    <p:sldId id="673" r:id="rId323"/>
    <p:sldId id="444" r:id="rId324"/>
    <p:sldId id="663" r:id="rId325"/>
    <p:sldId id="674" r:id="rId326"/>
    <p:sldId id="676" r:id="rId327"/>
    <p:sldId id="677" r:id="rId328"/>
    <p:sldId id="675" r:id="rId329"/>
    <p:sldId id="679" r:id="rId330"/>
    <p:sldId id="686" r:id="rId331"/>
    <p:sldId id="687" r:id="rId332"/>
    <p:sldId id="728" r:id="rId333"/>
    <p:sldId id="729" r:id="rId334"/>
    <p:sldId id="522" r:id="rId335"/>
    <p:sldId id="688" r:id="rId336"/>
    <p:sldId id="689" r:id="rId337"/>
    <p:sldId id="681" r:id="rId338"/>
    <p:sldId id="690" r:id="rId339"/>
    <p:sldId id="691" r:id="rId340"/>
    <p:sldId id="692" r:id="rId341"/>
    <p:sldId id="753" r:id="rId342"/>
    <p:sldId id="559" r:id="rId343"/>
    <p:sldId id="693" r:id="rId344"/>
    <p:sldId id="682" r:id="rId345"/>
    <p:sldId id="694" r:id="rId346"/>
    <p:sldId id="695" r:id="rId347"/>
    <p:sldId id="696" r:id="rId348"/>
    <p:sldId id="752" r:id="rId349"/>
    <p:sldId id="697" r:id="rId350"/>
    <p:sldId id="698" r:id="rId351"/>
    <p:sldId id="699" r:id="rId352"/>
    <p:sldId id="700" r:id="rId353"/>
    <p:sldId id="523" r:id="rId354"/>
    <p:sldId id="707" r:id="rId355"/>
    <p:sldId id="702" r:id="rId356"/>
    <p:sldId id="704" r:id="rId357"/>
    <p:sldId id="706" r:id="rId358"/>
    <p:sldId id="705" r:id="rId359"/>
    <p:sldId id="708" r:id="rId360"/>
    <p:sldId id="710" r:id="rId361"/>
    <p:sldId id="712" r:id="rId362"/>
    <p:sldId id="709" r:id="rId363"/>
    <p:sldId id="713" r:id="rId364"/>
    <p:sldId id="716" r:id="rId365"/>
    <p:sldId id="715" r:id="rId366"/>
    <p:sldId id="711" r:id="rId367"/>
    <p:sldId id="714" r:id="rId368"/>
    <p:sldId id="717" r:id="rId369"/>
    <p:sldId id="751" r:id="rId370"/>
    <p:sldId id="701" r:id="rId371"/>
    <p:sldId id="683" r:id="rId372"/>
    <p:sldId id="718" r:id="rId373"/>
    <p:sldId id="719" r:id="rId374"/>
    <p:sldId id="720" r:id="rId375"/>
    <p:sldId id="723" r:id="rId376"/>
    <p:sldId id="721" r:id="rId377"/>
    <p:sldId id="722" r:id="rId378"/>
    <p:sldId id="727" r:id="rId379"/>
    <p:sldId id="750" r:id="rId380"/>
    <p:sldId id="524" r:id="rId381"/>
    <p:sldId id="742" r:id="rId382"/>
    <p:sldId id="749" r:id="rId383"/>
    <p:sldId id="741" r:id="rId384"/>
    <p:sldId id="726" r:id="rId385"/>
    <p:sldId id="732" r:id="rId386"/>
    <p:sldId id="725" r:id="rId387"/>
    <p:sldId id="734" r:id="rId388"/>
    <p:sldId id="733" r:id="rId389"/>
    <p:sldId id="731" r:id="rId390"/>
    <p:sldId id="735" r:id="rId391"/>
    <p:sldId id="736" r:id="rId392"/>
    <p:sldId id="737" r:id="rId393"/>
    <p:sldId id="738" r:id="rId394"/>
    <p:sldId id="739" r:id="rId395"/>
    <p:sldId id="740" r:id="rId396"/>
    <p:sldId id="724" r:id="rId397"/>
    <p:sldId id="269" r:id="rId398"/>
    <p:sldId id="744" r:id="rId399"/>
    <p:sldId id="743" r:id="rId400"/>
    <p:sldId id="745" r:id="rId401"/>
    <p:sldId id="746" r:id="rId402"/>
    <p:sldId id="747" r:id="rId403"/>
    <p:sldId id="748" r:id="rId404"/>
    <p:sldId id="757" r:id="rId405"/>
    <p:sldId id="760" r:id="rId406"/>
    <p:sldId id="756" r:id="rId407"/>
    <p:sldId id="765" r:id="rId408"/>
    <p:sldId id="764" r:id="rId409"/>
    <p:sldId id="766" r:id="rId410"/>
    <p:sldId id="767" r:id="rId411"/>
    <p:sldId id="761" r:id="rId412"/>
    <p:sldId id="754" r:id="rId413"/>
    <p:sldId id="762" r:id="rId414"/>
    <p:sldId id="763" r:id="rId415"/>
    <p:sldId id="593" r:id="rId416"/>
    <p:sldId id="592" r:id="rId417"/>
    <p:sldId id="591" r:id="rId418"/>
    <p:sldId id="633" r:id="rId419"/>
    <p:sldId id="423" r:id="rId420"/>
    <p:sldId id="465" r:id="rId421"/>
    <p:sldId id="275" r:id="rId4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4"/>
      <p:bold r:id="rId425"/>
      <p:italic r:id="rId426"/>
      <p:boldItalic r:id="rId427"/>
    </p:embeddedFont>
    <p:embeddedFont>
      <p:font typeface="Century Gothic" panose="020B0502020202020204" pitchFamily="34" charset="0"/>
      <p:regular r:id="rId428"/>
      <p:bold r:id="rId429"/>
      <p:italic r:id="rId430"/>
      <p:boldItalic r:id="rId431"/>
    </p:embeddedFont>
    <p:embeddedFont>
      <p:font typeface="Consolas" panose="020B0609020204030204" pitchFamily="49" charset="0"/>
      <p:regular r:id="rId432"/>
      <p:bold r:id="rId433"/>
      <p:italic r:id="rId434"/>
      <p:boldItalic r:id="rId4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6663-C24E-1171-870E-00AD13B5888A}" v="27" dt="2022-08-09T04:11:56.500"/>
    <p1510:client id="{67D074B8-1435-F5C0-6B29-E6D223FE850E}" v="363" dt="2022-08-08T04:43:2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font" Target="fonts/font10.fntdata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font" Target="fonts/font1.fntdata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font" Target="fonts/font12.fntdata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font" Target="fonts/font3.fntdata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presProps" Target="presProps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font" Target="fonts/font5.fntdata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theme" Target="theme/theme1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430" Type="http://schemas.openxmlformats.org/officeDocument/2006/relationships/font" Target="fonts/font7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slide" Target="slides/slide416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41" Type="http://schemas.microsoft.com/office/2015/10/relationships/revisionInfo" Target="revisionInfo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font" Target="fonts/font8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font" Target="fonts/font9.fntdata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font" Target="fonts/font11.fntdata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font" Target="fonts/font2.fntdata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customschemas.google.com/relationships/presentationmetadata" Target="metadata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font" Target="fonts/font4.fntdata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viewProps" Target="viewProps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font" Target="fonts/font6.fntdata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tableStyles" Target="tableStyles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 rtl="0"/>
          <a:r>
            <a:rPr lang="pt-BR">
              <a:latin typeface="Arial"/>
            </a:rPr>
            <a:t>Explorando modelo de dados relacional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87E4D5D7-489B-4C36-99C0-F1333263E6B7}">
      <dgm:prSet phldr="0"/>
      <dgm:spPr/>
      <dgm:t>
        <a:bodyPr/>
        <a:lstStyle/>
        <a:p>
          <a:pPr rtl="0"/>
          <a:r>
            <a:rPr lang="pt-BR">
              <a:latin typeface="Arial"/>
            </a:rPr>
            <a:t>Mapeamento ER/Relacinal</a:t>
          </a:r>
        </a:p>
      </dgm:t>
    </dgm:pt>
    <dgm:pt modelId="{ED914638-0DB2-42A7-BF1D-57C2F93802A1}" type="parTrans" cxnId="{2D41EC41-EF88-43AE-B66B-CB5E3F1E837A}">
      <dgm:prSet/>
      <dgm:spPr/>
    </dgm:pt>
    <dgm:pt modelId="{5CCF91A7-0C8E-4987-B81E-1A0DFA04EB23}" type="sibTrans" cxnId="{2D41EC41-EF88-43AE-B66B-CB5E3F1E837A}">
      <dgm:prSet/>
      <dgm:spPr/>
    </dgm:pt>
    <dgm:pt modelId="{E591A51D-FB56-4888-891F-467BD438F00C}">
      <dgm:prSet phldr="0"/>
      <dgm:spPr/>
      <dgm:t>
        <a:bodyPr/>
        <a:lstStyle/>
        <a:p>
          <a:pPr rtl="0"/>
          <a:r>
            <a:rPr lang="pt-BR">
              <a:latin typeface="Arial"/>
            </a:rPr>
            <a:t>Hands on: Estudo de Caso</a:t>
          </a:r>
        </a:p>
      </dgm:t>
    </dgm:pt>
    <dgm:pt modelId="{B952B216-5205-4D87-96ED-ED8F63802EEE}" type="parTrans" cxnId="{EBFD68D0-5E91-47DA-8728-401D274BE081}">
      <dgm:prSet/>
      <dgm:spPr/>
    </dgm:pt>
    <dgm:pt modelId="{55D11667-51CE-4DB0-8DEE-07D2FA55EBFF}" type="sibTrans" cxnId="{EBFD68D0-5E91-47DA-8728-401D274BE081}">
      <dgm:prSet/>
      <dgm:spPr/>
    </dgm:pt>
    <dgm:pt modelId="{910FFA2C-BF73-4D81-AA7A-C2BEFCF69E60}">
      <dgm:prSet phldr="0"/>
      <dgm:spPr/>
      <dgm:t>
        <a:bodyPr/>
        <a:lstStyle/>
        <a:p>
          <a:r>
            <a:rPr lang="pt-BR">
              <a:latin typeface="Arial"/>
            </a:rPr>
            <a:t>DESAFIO</a:t>
          </a:r>
        </a:p>
      </dgm:t>
    </dgm:pt>
    <dgm:pt modelId="{516BA0E9-5728-4C4F-9A55-9A5C50089822}" type="parTrans" cxnId="{CCD021AF-ECDC-4CA0-8F97-EA1D3531A583}">
      <dgm:prSet/>
      <dgm:spPr/>
    </dgm:pt>
    <dgm:pt modelId="{3CFE9690-B14A-4F1F-843E-983279DFE66A}" type="sibTrans" cxnId="{CCD021AF-ECDC-4CA0-8F97-EA1D3531A583}">
      <dgm:prSet/>
      <dgm:spPr/>
    </dgm:pt>
    <dgm:pt modelId="{12C0B792-B1B8-4DBA-B5D9-1AE25E4CCF8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B42BC74-7A4B-4199-AEBF-C6E0D70AA48B}" type="pres">
      <dgm:prSet presAssocID="{0B16AD14-7C4F-4E60-95D9-CFB0422BBED1}" presName="arrow" presStyleLbl="bgShp" presStyleIdx="0" presStyleCnt="1"/>
      <dgm:spPr/>
    </dgm:pt>
    <dgm:pt modelId="{8AE52DA1-9237-4E40-B8B8-6A5E287A3711}" type="pres">
      <dgm:prSet presAssocID="{0B16AD14-7C4F-4E60-95D9-CFB0422BBED1}" presName="linearProcess" presStyleCnt="0"/>
      <dgm:spPr/>
    </dgm:pt>
    <dgm:pt modelId="{D6B858DE-7808-4E1D-AEB1-271CFD8CF692}" type="pres">
      <dgm:prSet presAssocID="{8B394E21-A413-4F72-B5F7-4C8D80E172D3}" presName="textNode" presStyleLbl="node1" presStyleIdx="0" presStyleCnt="4">
        <dgm:presLayoutVars>
          <dgm:bulletEnabled val="1"/>
        </dgm:presLayoutVars>
      </dgm:prSet>
      <dgm:spPr/>
    </dgm:pt>
    <dgm:pt modelId="{4EDB8759-2BDE-4134-842A-394A42D24FF0}" type="pres">
      <dgm:prSet presAssocID="{EAF124AD-D349-4999-AC14-669A64B9DCDF}" presName="sibTrans" presStyleCnt="0"/>
      <dgm:spPr/>
    </dgm:pt>
    <dgm:pt modelId="{BF6C3A64-D3BC-40F3-99F0-9CF8402F2464}" type="pres">
      <dgm:prSet presAssocID="{87E4D5D7-489B-4C36-99C0-F1333263E6B7}" presName="textNode" presStyleLbl="node1" presStyleIdx="1" presStyleCnt="4">
        <dgm:presLayoutVars>
          <dgm:bulletEnabled val="1"/>
        </dgm:presLayoutVars>
      </dgm:prSet>
      <dgm:spPr/>
    </dgm:pt>
    <dgm:pt modelId="{91461FDC-F46A-48D3-9219-9EA7C8AD31BD}" type="pres">
      <dgm:prSet presAssocID="{5CCF91A7-0C8E-4987-B81E-1A0DFA04EB23}" presName="sibTrans" presStyleCnt="0"/>
      <dgm:spPr/>
    </dgm:pt>
    <dgm:pt modelId="{EFF23DD7-1758-4B13-8072-015291A933DD}" type="pres">
      <dgm:prSet presAssocID="{E591A51D-FB56-4888-891F-467BD438F00C}" presName="textNode" presStyleLbl="node1" presStyleIdx="2" presStyleCnt="4">
        <dgm:presLayoutVars>
          <dgm:bulletEnabled val="1"/>
        </dgm:presLayoutVars>
      </dgm:prSet>
      <dgm:spPr/>
    </dgm:pt>
    <dgm:pt modelId="{7FD97E59-EE78-4655-8087-C20A79799D45}" type="pres">
      <dgm:prSet presAssocID="{55D11667-51CE-4DB0-8DEE-07D2FA55EBFF}" presName="sibTrans" presStyleCnt="0"/>
      <dgm:spPr/>
    </dgm:pt>
    <dgm:pt modelId="{AC693588-545F-4759-90B0-FA191429165C}" type="pres">
      <dgm:prSet presAssocID="{910FFA2C-BF73-4D81-AA7A-C2BEFCF69E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206C31B-EFA9-4D67-84F9-D4A0D331AB67}" type="presOf" srcId="{87E4D5D7-489B-4C36-99C0-F1333263E6B7}" destId="{BF6C3A64-D3BC-40F3-99F0-9CF8402F2464}" srcOrd="0" destOrd="0" presId="urn:microsoft.com/office/officeart/2005/8/layout/hProcess9"/>
    <dgm:cxn modelId="{8C3D4020-BE41-4F75-8AA7-451D8501B0E1}" type="presOf" srcId="{0B16AD14-7C4F-4E60-95D9-CFB0422BBED1}" destId="{12C0B792-B1B8-4DBA-B5D9-1AE25E4CCF84}" srcOrd="0" destOrd="0" presId="urn:microsoft.com/office/officeart/2005/8/layout/hProcess9"/>
    <dgm:cxn modelId="{2D41EC41-EF88-43AE-B66B-CB5E3F1E837A}" srcId="{0B16AD14-7C4F-4E60-95D9-CFB0422BBED1}" destId="{87E4D5D7-489B-4C36-99C0-F1333263E6B7}" srcOrd="1" destOrd="0" parTransId="{ED914638-0DB2-42A7-BF1D-57C2F93802A1}" sibTransId="{5CCF91A7-0C8E-4987-B81E-1A0DFA04EB23}"/>
    <dgm:cxn modelId="{93EB4D96-852D-4797-909C-893973309B81}" type="presOf" srcId="{910FFA2C-BF73-4D81-AA7A-C2BEFCF69E60}" destId="{AC693588-545F-4759-90B0-FA191429165C}" srcOrd="0" destOrd="0" presId="urn:microsoft.com/office/officeart/2005/8/layout/hProcess9"/>
    <dgm:cxn modelId="{A542BEA1-A80F-4CA7-BB5F-0F63ECD6B39B}" type="presOf" srcId="{E591A51D-FB56-4888-891F-467BD438F00C}" destId="{EFF23DD7-1758-4B13-8072-015291A933DD}" srcOrd="0" destOrd="0" presId="urn:microsoft.com/office/officeart/2005/8/layout/hProcess9"/>
    <dgm:cxn modelId="{CCD021AF-ECDC-4CA0-8F97-EA1D3531A583}" srcId="{0B16AD14-7C4F-4E60-95D9-CFB0422BBED1}" destId="{910FFA2C-BF73-4D81-AA7A-C2BEFCF69E60}" srcOrd="3" destOrd="0" parTransId="{516BA0E9-5728-4C4F-9A55-9A5C50089822}" sibTransId="{3CFE9690-B14A-4F1F-843E-983279DFE66A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EBFD68D0-5E91-47DA-8728-401D274BE081}" srcId="{0B16AD14-7C4F-4E60-95D9-CFB0422BBED1}" destId="{E591A51D-FB56-4888-891F-467BD438F00C}" srcOrd="2" destOrd="0" parTransId="{B952B216-5205-4D87-96ED-ED8F63802EEE}" sibTransId="{55D11667-51CE-4DB0-8DEE-07D2FA55EBFF}"/>
    <dgm:cxn modelId="{BFA7E0FB-0226-45A6-A754-EEA5163706C2}" type="presOf" srcId="{8B394E21-A413-4F72-B5F7-4C8D80E172D3}" destId="{D6B858DE-7808-4E1D-AEB1-271CFD8CF692}" srcOrd="0" destOrd="0" presId="urn:microsoft.com/office/officeart/2005/8/layout/hProcess9"/>
    <dgm:cxn modelId="{8A33078D-8A20-4BE1-86ED-D6B211662D93}" type="presParOf" srcId="{12C0B792-B1B8-4DBA-B5D9-1AE25E4CCF84}" destId="{6B42BC74-7A4B-4199-AEBF-C6E0D70AA48B}" srcOrd="0" destOrd="0" presId="urn:microsoft.com/office/officeart/2005/8/layout/hProcess9"/>
    <dgm:cxn modelId="{8296CF80-7A2D-4683-AD3E-E404E815417A}" type="presParOf" srcId="{12C0B792-B1B8-4DBA-B5D9-1AE25E4CCF84}" destId="{8AE52DA1-9237-4E40-B8B8-6A5E287A3711}" srcOrd="1" destOrd="0" presId="urn:microsoft.com/office/officeart/2005/8/layout/hProcess9"/>
    <dgm:cxn modelId="{738F0EBD-9237-4FF0-805B-C5BD6472B66B}" type="presParOf" srcId="{8AE52DA1-9237-4E40-B8B8-6A5E287A3711}" destId="{D6B858DE-7808-4E1D-AEB1-271CFD8CF692}" srcOrd="0" destOrd="0" presId="urn:microsoft.com/office/officeart/2005/8/layout/hProcess9"/>
    <dgm:cxn modelId="{70F79A56-D931-41C6-9DEC-34B4BC89CDE2}" type="presParOf" srcId="{8AE52DA1-9237-4E40-B8B8-6A5E287A3711}" destId="{4EDB8759-2BDE-4134-842A-394A42D24FF0}" srcOrd="1" destOrd="0" presId="urn:microsoft.com/office/officeart/2005/8/layout/hProcess9"/>
    <dgm:cxn modelId="{1B21D573-724A-4FE6-943A-B1816BB1C832}" type="presParOf" srcId="{8AE52DA1-9237-4E40-B8B8-6A5E287A3711}" destId="{BF6C3A64-D3BC-40F3-99F0-9CF8402F2464}" srcOrd="2" destOrd="0" presId="urn:microsoft.com/office/officeart/2005/8/layout/hProcess9"/>
    <dgm:cxn modelId="{FE2274C4-6FDF-4D8C-AA9E-742BB714AA5C}" type="presParOf" srcId="{8AE52DA1-9237-4E40-B8B8-6A5E287A3711}" destId="{91461FDC-F46A-48D3-9219-9EA7C8AD31BD}" srcOrd="3" destOrd="0" presId="urn:microsoft.com/office/officeart/2005/8/layout/hProcess9"/>
    <dgm:cxn modelId="{91BDA973-BCF6-4A84-8BD6-680CE2D987D1}" type="presParOf" srcId="{8AE52DA1-9237-4E40-B8B8-6A5E287A3711}" destId="{EFF23DD7-1758-4B13-8072-015291A933DD}" srcOrd="4" destOrd="0" presId="urn:microsoft.com/office/officeart/2005/8/layout/hProcess9"/>
    <dgm:cxn modelId="{ED7FB359-7ADD-44AA-995A-B260284A96CD}" type="presParOf" srcId="{8AE52DA1-9237-4E40-B8B8-6A5E287A3711}" destId="{7FD97E59-EE78-4655-8087-C20A79799D45}" srcOrd="5" destOrd="0" presId="urn:microsoft.com/office/officeart/2005/8/layout/hProcess9"/>
    <dgm:cxn modelId="{64FB63CB-5B87-463F-AB19-F2809085957C}" type="presParOf" srcId="{8AE52DA1-9237-4E40-B8B8-6A5E287A3711}" destId="{AC693588-545F-4759-90B0-FA19142916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Algoritmo de mapeamento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3C16B02F-3305-40BE-99E0-91715B363E25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Mapeando Construtores do modelo EER</a:t>
          </a:r>
        </a:p>
      </dgm:t>
    </dgm:pt>
    <dgm:pt modelId="{345974D6-4C93-4409-AC4E-4CAA20BA9E19}" type="parTrans" cxnId="{0FE0A6BC-E95C-4C72-8EE4-0F0422FC424B}">
      <dgm:prSet/>
      <dgm:spPr/>
    </dgm:pt>
    <dgm:pt modelId="{EFDFE0FE-14B6-495A-B63A-026DFF245E8C}" type="sibTrans" cxnId="{0FE0A6BC-E95C-4C72-8EE4-0F0422FC424B}">
      <dgm:prSet/>
      <dgm:spPr/>
    </dgm:pt>
    <dgm:pt modelId="{1FC5AD98-CB56-4ED8-A046-FFB49BA69A19}">
      <dgm:prSet phldr="0"/>
      <dgm:spPr/>
      <dgm:t>
        <a:bodyPr/>
        <a:lstStyle/>
        <a:p>
          <a:r>
            <a:rPr lang="pt-BR" b="0">
              <a:latin typeface="Arial"/>
            </a:rPr>
            <a:t>Especialização e Generalização</a:t>
          </a:r>
        </a:p>
      </dgm:t>
    </dgm:pt>
    <dgm:pt modelId="{0758C99A-C70B-422B-82E9-E11DA102CB70}" type="parTrans" cxnId="{B279393F-6842-4AA7-B8DF-1B35807DEEFB}">
      <dgm:prSet/>
      <dgm:spPr/>
    </dgm:pt>
    <dgm:pt modelId="{C6379FFC-9BAF-4549-BA5C-B4813B5E51EE}" type="sibTrans" cxnId="{B279393F-6842-4AA7-B8DF-1B35807DEEFB}">
      <dgm:prSet/>
      <dgm:spPr/>
    </dgm:pt>
    <dgm:pt modelId="{38167C05-92D1-4573-9792-F97BD2CC6401}">
      <dgm:prSet phldr="0"/>
      <dgm:spPr/>
      <dgm:t>
        <a:bodyPr/>
        <a:lstStyle/>
        <a:p>
          <a:r>
            <a:rPr lang="pt-BR" b="0">
              <a:latin typeface="Arial"/>
            </a:rPr>
            <a:t> Multipla Herança</a:t>
          </a:r>
          <a:endParaRPr lang="pt-BR" b="0"/>
        </a:p>
      </dgm:t>
    </dgm:pt>
    <dgm:pt modelId="{2B40AE63-ECBD-4AEC-B05C-E1AA7C04A2A0}" type="parTrans" cxnId="{C0561E18-00C9-4A90-A7CC-BB25FA871376}">
      <dgm:prSet/>
      <dgm:spPr/>
    </dgm:pt>
    <dgm:pt modelId="{22F9162C-79E0-40FA-B1FE-21A4A99C1E39}" type="sibTrans" cxnId="{C0561E18-00C9-4A90-A7CC-BB25FA871376}">
      <dgm:prSet/>
      <dgm:spPr/>
    </dgm:pt>
    <dgm:pt modelId="{B6613F8F-D54F-4946-AF2C-A8F6E4E8F90E}">
      <dgm:prSet phldr="0"/>
      <dgm:spPr/>
      <dgm:t>
        <a:bodyPr/>
        <a:lstStyle/>
        <a:p>
          <a:r>
            <a:rPr lang="pt-BR" b="0">
              <a:latin typeface="Arial"/>
            </a:rPr>
            <a:t>Categorias</a:t>
          </a:r>
        </a:p>
      </dgm:t>
    </dgm:pt>
    <dgm:pt modelId="{1F8438A6-A653-4675-B004-7FDF015B6C5F}" type="parTrans" cxnId="{61B55887-767C-47C9-B65A-067132976BFB}">
      <dgm:prSet/>
      <dgm:spPr/>
    </dgm:pt>
    <dgm:pt modelId="{3B149C71-32BD-4BB3-863B-A53DEE518539}" type="sibTrans" cxnId="{61B55887-767C-47C9-B65A-067132976BFB}">
      <dgm:prSet/>
      <dgm:spPr/>
    </dgm:pt>
    <dgm:pt modelId="{275557DD-BC15-4030-9AC6-A06D784200F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Entidades fortes e fracas</a:t>
          </a:r>
        </a:p>
      </dgm:t>
    </dgm:pt>
    <dgm:pt modelId="{10741A40-5D5A-4C3F-8D63-A87BFC31BB14}" type="parTrans" cxnId="{241F6E83-E3F6-4219-9666-EF5B1D9B3BC2}">
      <dgm:prSet/>
      <dgm:spPr/>
    </dgm:pt>
    <dgm:pt modelId="{58238CBE-FB4D-49AD-8B09-77FF1F3E32E7}" type="sibTrans" cxnId="{241F6E83-E3F6-4219-9666-EF5B1D9B3BC2}">
      <dgm:prSet/>
      <dgm:spPr/>
    </dgm:pt>
    <dgm:pt modelId="{BE3726F9-7D18-424B-8728-92F352196485}">
      <dgm:prSet phldr="0"/>
      <dgm:spPr/>
      <dgm:t>
        <a:bodyPr/>
        <a:lstStyle/>
        <a:p>
          <a:r>
            <a:rPr lang="pt-BR">
              <a:latin typeface="Arial"/>
            </a:rPr>
            <a:t> Relacionamento binário</a:t>
          </a:r>
        </a:p>
      </dgm:t>
    </dgm:pt>
    <dgm:pt modelId="{459B1C16-6923-442F-91DB-8AAC580EFE94}" type="parTrans" cxnId="{C8284D28-5957-42D4-839A-B3B7BDF9E129}">
      <dgm:prSet/>
      <dgm:spPr/>
    </dgm:pt>
    <dgm:pt modelId="{9CFD5096-03CB-46E2-A032-162A4BE48E37}" type="sibTrans" cxnId="{C8284D28-5957-42D4-839A-B3B7BDF9E129}">
      <dgm:prSet/>
      <dgm:spPr/>
    </dgm:pt>
    <dgm:pt modelId="{D18A6B45-61E9-4105-94D3-A17CF0F25A7F}">
      <dgm:prSet phldr="0"/>
      <dgm:spPr/>
      <dgm:t>
        <a:bodyPr/>
        <a:lstStyle/>
        <a:p>
          <a:pPr rtl="0"/>
          <a:r>
            <a:rPr lang="pt-BR">
              <a:latin typeface="Arial"/>
            </a:rPr>
            <a:t> Atributos multivalorados</a:t>
          </a:r>
        </a:p>
      </dgm:t>
    </dgm:pt>
    <dgm:pt modelId="{B29C9E99-44D2-4F51-A4F7-727A791172DC}" type="parTrans" cxnId="{D743BCA5-95DD-4C65-8B97-F838660A96C0}">
      <dgm:prSet/>
      <dgm:spPr/>
    </dgm:pt>
    <dgm:pt modelId="{F59B3A28-80B7-4F2A-B0C0-C9DFBA3D6501}" type="sibTrans" cxnId="{D743BCA5-95DD-4C65-8B97-F838660A96C0}">
      <dgm:prSet/>
      <dgm:spPr/>
    </dgm:pt>
    <dgm:pt modelId="{980F012E-F4A9-4052-A4DA-0B502A1E1F2B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Relacionamentos N-ários</a:t>
          </a:r>
          <a:endParaRPr lang="pt-BR"/>
        </a:p>
      </dgm:t>
    </dgm:pt>
    <dgm:pt modelId="{392F0E72-EBFC-4BD4-B2AA-1C0ABB5829D2}" type="parTrans" cxnId="{2CA2FD9F-C0DC-442D-B187-F1F8FAC26CCF}">
      <dgm:prSet/>
      <dgm:spPr/>
    </dgm:pt>
    <dgm:pt modelId="{36D5A7CA-F6FA-44E4-803D-B9A6BFA73FDA}" type="sibTrans" cxnId="{2CA2FD9F-C0DC-442D-B187-F1F8FAC26CCF}">
      <dgm:prSet/>
      <dgm:spPr/>
    </dgm:pt>
    <dgm:pt modelId="{0DFEF18E-679B-4A8F-8863-0F192D8E747D}" type="pres">
      <dgm:prSet presAssocID="{0B16AD14-7C4F-4E60-95D9-CFB0422BBED1}" presName="root" presStyleCnt="0">
        <dgm:presLayoutVars>
          <dgm:chMax/>
          <dgm:chPref/>
          <dgm:animLvl val="lvl"/>
        </dgm:presLayoutVars>
      </dgm:prSet>
      <dgm:spPr/>
    </dgm:pt>
    <dgm:pt modelId="{E4A30AD8-AAF4-4D46-BE33-71067BE99648}" type="pres">
      <dgm:prSet presAssocID="{0B16AD14-7C4F-4E60-95D9-CFB0422BBED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79F536DF-1ACE-421B-ACF8-7ADE1D515E57}" type="pres">
      <dgm:prSet presAssocID="{0B16AD14-7C4F-4E60-95D9-CFB0422BBED1}" presName="nodes" presStyleCnt="0">
        <dgm:presLayoutVars>
          <dgm:chMax/>
          <dgm:chPref/>
          <dgm:animLvl val="lvl"/>
        </dgm:presLayoutVars>
      </dgm:prSet>
      <dgm:spPr/>
    </dgm:pt>
    <dgm:pt modelId="{8FA215EB-37AD-4F44-B8FA-F05F5E76C6A6}" type="pres">
      <dgm:prSet presAssocID="{8B394E21-A413-4F72-B5F7-4C8D80E172D3}" presName="composite1" presStyleCnt="0"/>
      <dgm:spPr/>
    </dgm:pt>
    <dgm:pt modelId="{99B13ECD-6409-4A1C-BE2D-56E97ACFCDF1}" type="pres">
      <dgm:prSet presAssocID="{8B394E21-A413-4F72-B5F7-4C8D80E172D3}" presName="ConnectorPoint1" presStyleLbl="lnNode1" presStyleIdx="0" presStyleCnt="2"/>
      <dgm:spPr/>
    </dgm:pt>
    <dgm:pt modelId="{1029525B-3494-4B43-B755-B521E2033D27}" type="pres">
      <dgm:prSet presAssocID="{8B394E21-A413-4F72-B5F7-4C8D80E172D3}" presName="DropPinPlaceHolder1" presStyleCnt="0"/>
      <dgm:spPr/>
    </dgm:pt>
    <dgm:pt modelId="{09F124C6-1B43-454B-997C-0F6F679E0644}" type="pres">
      <dgm:prSet presAssocID="{8B394E21-A413-4F72-B5F7-4C8D80E172D3}" presName="DropPin1" presStyleLbl="alignNode1" presStyleIdx="0" presStyleCnt="2"/>
      <dgm:spPr/>
    </dgm:pt>
    <dgm:pt modelId="{54D6A068-463C-47FD-BCC1-539FABDC434F}" type="pres">
      <dgm:prSet presAssocID="{8B394E21-A413-4F72-B5F7-4C8D80E172D3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95915A0-3B5D-4EBE-906A-41354566C657}" type="pres">
      <dgm:prSet presAssocID="{8B394E21-A413-4F72-B5F7-4C8D80E172D3}" presName="L2TextContainer1" presStyleLbl="revTx" presStyleIdx="0" presStyleCnt="4">
        <dgm:presLayoutVars>
          <dgm:bulletEnabled val="1"/>
        </dgm:presLayoutVars>
      </dgm:prSet>
      <dgm:spPr/>
    </dgm:pt>
    <dgm:pt modelId="{0471427E-19A3-48A6-998A-858E9DFF501B}" type="pres">
      <dgm:prSet presAssocID="{8B394E21-A413-4F72-B5F7-4C8D80E172D3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85BA099-28AF-40F7-AFC9-65304A1F8B26}" type="pres">
      <dgm:prSet presAssocID="{8B394E21-A413-4F72-B5F7-4C8D80E172D3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1E473B-FB4F-46D6-888D-CE7EFA4660D9}" type="pres">
      <dgm:prSet presAssocID="{8B394E21-A413-4F72-B5F7-4C8D80E172D3}" presName="EmptyPlaceHolder1" presStyleCnt="0"/>
      <dgm:spPr/>
    </dgm:pt>
    <dgm:pt modelId="{EFFA5748-075A-43F5-89B7-6CC7E0C69565}" type="pres">
      <dgm:prSet presAssocID="{EAF124AD-D349-4999-AC14-669A64B9DCDF}" presName="spaceBetweenRectangles1" presStyleCnt="0"/>
      <dgm:spPr/>
    </dgm:pt>
    <dgm:pt modelId="{6C26F8AE-C76B-4CFC-A04A-B3382F0440E2}" type="pres">
      <dgm:prSet presAssocID="{3C16B02F-3305-40BE-99E0-91715B363E25}" presName="composite1" presStyleCnt="0"/>
      <dgm:spPr/>
    </dgm:pt>
    <dgm:pt modelId="{6FE5C039-093D-468B-8BEC-ADD5FBAEF31B}" type="pres">
      <dgm:prSet presAssocID="{3C16B02F-3305-40BE-99E0-91715B363E25}" presName="ConnectorPoint1" presStyleLbl="lnNode1" presStyleIdx="1" presStyleCnt="2"/>
      <dgm:spPr/>
    </dgm:pt>
    <dgm:pt modelId="{B775B345-B88E-4386-9132-1D7FC895A21A}" type="pres">
      <dgm:prSet presAssocID="{3C16B02F-3305-40BE-99E0-91715B363E25}" presName="DropPinPlaceHolder1" presStyleCnt="0"/>
      <dgm:spPr/>
    </dgm:pt>
    <dgm:pt modelId="{AB40E335-61B3-4C38-9B17-3723C90A412D}" type="pres">
      <dgm:prSet presAssocID="{3C16B02F-3305-40BE-99E0-91715B363E25}" presName="DropPin1" presStyleLbl="alignNode1" presStyleIdx="1" presStyleCnt="2"/>
      <dgm:spPr/>
    </dgm:pt>
    <dgm:pt modelId="{980B35DE-9004-4178-9028-4456E057813C}" type="pres">
      <dgm:prSet presAssocID="{3C16B02F-3305-40BE-99E0-91715B363E2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DE7F8D9-8EB4-4817-85ED-05B916871270}" type="pres">
      <dgm:prSet presAssocID="{3C16B02F-3305-40BE-99E0-91715B363E25}" presName="L2TextContainer1" presStyleLbl="revTx" presStyleIdx="2" presStyleCnt="4">
        <dgm:presLayoutVars>
          <dgm:bulletEnabled val="1"/>
        </dgm:presLayoutVars>
      </dgm:prSet>
      <dgm:spPr/>
    </dgm:pt>
    <dgm:pt modelId="{D37A48C9-5E88-42FA-91D4-540482176F12}" type="pres">
      <dgm:prSet presAssocID="{3C16B02F-3305-40BE-99E0-91715B363E2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DF9894DE-2D67-4326-BA65-E0F30276F471}" type="pres">
      <dgm:prSet presAssocID="{3C16B02F-3305-40BE-99E0-91715B363E2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438E903-9107-4433-9BD9-295FFB0718DF}" type="pres">
      <dgm:prSet presAssocID="{3C16B02F-3305-40BE-99E0-91715B363E25}" presName="EmptyPlaceHolder1" presStyleCnt="0"/>
      <dgm:spPr/>
    </dgm:pt>
  </dgm:ptLst>
  <dgm:cxnLst>
    <dgm:cxn modelId="{59CC8706-7784-4345-95ED-4F0B20966A96}" type="presOf" srcId="{980F012E-F4A9-4052-A4DA-0B502A1E1F2B}" destId="{395915A0-3B5D-4EBE-906A-41354566C657}" srcOrd="0" destOrd="3" presId="urn:microsoft.com/office/officeart/2017/3/layout/DropPinTimeline"/>
    <dgm:cxn modelId="{7FF3010F-5C0F-4976-9A30-86F640B7F6EE}" type="presOf" srcId="{275557DD-BC15-4030-9AC6-A06D784200F6}" destId="{395915A0-3B5D-4EBE-906A-41354566C657}" srcOrd="0" destOrd="0" presId="urn:microsoft.com/office/officeart/2017/3/layout/DropPinTimeline"/>
    <dgm:cxn modelId="{C0561E18-00C9-4A90-A7CC-BB25FA871376}" srcId="{3C16B02F-3305-40BE-99E0-91715B363E25}" destId="{38167C05-92D1-4573-9792-F97BD2CC6401}" srcOrd="1" destOrd="0" parTransId="{2B40AE63-ECBD-4AEC-B05C-E1AA7C04A2A0}" sibTransId="{22F9162C-79E0-40FA-B1FE-21A4A99C1E39}"/>
    <dgm:cxn modelId="{C8284D28-5957-42D4-839A-B3B7BDF9E129}" srcId="{8B394E21-A413-4F72-B5F7-4C8D80E172D3}" destId="{BE3726F9-7D18-424B-8728-92F352196485}" srcOrd="1" destOrd="0" parTransId="{459B1C16-6923-442F-91DB-8AAC580EFE94}" sibTransId="{9CFD5096-03CB-46E2-A032-162A4BE48E37}"/>
    <dgm:cxn modelId="{B279393F-6842-4AA7-B8DF-1B35807DEEFB}" srcId="{3C16B02F-3305-40BE-99E0-91715B363E25}" destId="{1FC5AD98-CB56-4ED8-A046-FFB49BA69A19}" srcOrd="0" destOrd="0" parTransId="{0758C99A-C70B-422B-82E9-E11DA102CB70}" sibTransId="{C6379FFC-9BAF-4549-BA5C-B4813B5E51EE}"/>
    <dgm:cxn modelId="{39573E5D-91B4-44A5-948B-B3BA79F4A7BD}" type="presOf" srcId="{BE3726F9-7D18-424B-8728-92F352196485}" destId="{395915A0-3B5D-4EBE-906A-41354566C657}" srcOrd="0" destOrd="1" presId="urn:microsoft.com/office/officeart/2017/3/layout/DropPinTimeline"/>
    <dgm:cxn modelId="{433B9E51-2B2B-42C3-996B-806FF8855D83}" type="presOf" srcId="{D18A6B45-61E9-4105-94D3-A17CF0F25A7F}" destId="{395915A0-3B5D-4EBE-906A-41354566C657}" srcOrd="0" destOrd="2" presId="urn:microsoft.com/office/officeart/2017/3/layout/DropPinTimeline"/>
    <dgm:cxn modelId="{1D8B5173-BC1E-41D4-A52D-50811048D290}" type="presOf" srcId="{B6613F8F-D54F-4946-AF2C-A8F6E4E8F90E}" destId="{8DE7F8D9-8EB4-4817-85ED-05B916871270}" srcOrd="0" destOrd="2" presId="urn:microsoft.com/office/officeart/2017/3/layout/DropPinTimeline"/>
    <dgm:cxn modelId="{241F6E83-E3F6-4219-9666-EF5B1D9B3BC2}" srcId="{8B394E21-A413-4F72-B5F7-4C8D80E172D3}" destId="{275557DD-BC15-4030-9AC6-A06D784200F6}" srcOrd="0" destOrd="0" parTransId="{10741A40-5D5A-4C3F-8D63-A87BFC31BB14}" sibTransId="{58238CBE-FB4D-49AD-8B09-77FF1F3E32E7}"/>
    <dgm:cxn modelId="{61B55887-767C-47C9-B65A-067132976BFB}" srcId="{3C16B02F-3305-40BE-99E0-91715B363E25}" destId="{B6613F8F-D54F-4946-AF2C-A8F6E4E8F90E}" srcOrd="2" destOrd="0" parTransId="{1F8438A6-A653-4675-B004-7FDF015B6C5F}" sibTransId="{3B149C71-32BD-4BB3-863B-A53DEE518539}"/>
    <dgm:cxn modelId="{5525F68B-F8BA-460F-A17F-594D3A1775C2}" type="presOf" srcId="{8B394E21-A413-4F72-B5F7-4C8D80E172D3}" destId="{0471427E-19A3-48A6-998A-858E9DFF501B}" srcOrd="0" destOrd="0" presId="urn:microsoft.com/office/officeart/2017/3/layout/DropPinTimeline"/>
    <dgm:cxn modelId="{2CA2FD9F-C0DC-442D-B187-F1F8FAC26CCF}" srcId="{8B394E21-A413-4F72-B5F7-4C8D80E172D3}" destId="{980F012E-F4A9-4052-A4DA-0B502A1E1F2B}" srcOrd="3" destOrd="0" parTransId="{392F0E72-EBFC-4BD4-B2AA-1C0ABB5829D2}" sibTransId="{36D5A7CA-F6FA-44E4-803D-B9A6BFA73FDA}"/>
    <dgm:cxn modelId="{D743BCA5-95DD-4C65-8B97-F838660A96C0}" srcId="{8B394E21-A413-4F72-B5F7-4C8D80E172D3}" destId="{D18A6B45-61E9-4105-94D3-A17CF0F25A7F}" srcOrd="2" destOrd="0" parTransId="{B29C9E99-44D2-4F51-A4F7-727A791172DC}" sibTransId="{F59B3A28-80B7-4F2A-B0C0-C9DFBA3D6501}"/>
    <dgm:cxn modelId="{DCC09EAC-E756-4EC7-88DB-15D858F10A87}" type="presOf" srcId="{38167C05-92D1-4573-9792-F97BD2CC6401}" destId="{8DE7F8D9-8EB4-4817-85ED-05B916871270}" srcOrd="0" destOrd="1" presId="urn:microsoft.com/office/officeart/2017/3/layout/DropPinTimeline"/>
    <dgm:cxn modelId="{D898E2B4-3CF6-4744-9420-F17EAABC75D5}" type="presOf" srcId="{3C16B02F-3305-40BE-99E0-91715B363E25}" destId="{D37A48C9-5E88-42FA-91D4-540482176F12}" srcOrd="0" destOrd="0" presId="urn:microsoft.com/office/officeart/2017/3/layout/DropPinTimeline"/>
    <dgm:cxn modelId="{0FE0A6BC-E95C-4C72-8EE4-0F0422FC424B}" srcId="{0B16AD14-7C4F-4E60-95D9-CFB0422BBED1}" destId="{3C16B02F-3305-40BE-99E0-91715B363E25}" srcOrd="1" destOrd="0" parTransId="{345974D6-4C93-4409-AC4E-4CAA20BA9E19}" sibTransId="{EFDFE0FE-14B6-495A-B63A-026DFF245E8C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B30EEAD3-67E8-4DE3-8A4F-8D708F03D635}" type="presOf" srcId="{1FC5AD98-CB56-4ED8-A046-FFB49BA69A19}" destId="{8DE7F8D9-8EB4-4817-85ED-05B916871270}" srcOrd="0" destOrd="0" presId="urn:microsoft.com/office/officeart/2017/3/layout/DropPinTimeline"/>
    <dgm:cxn modelId="{6C6B59E2-B46A-46F9-A93C-B0F4073333B2}" type="presOf" srcId="{0B16AD14-7C4F-4E60-95D9-CFB0422BBED1}" destId="{0DFEF18E-679B-4A8F-8863-0F192D8E747D}" srcOrd="0" destOrd="0" presId="urn:microsoft.com/office/officeart/2017/3/layout/DropPinTimeline"/>
    <dgm:cxn modelId="{0187D200-713E-4A32-A20A-69C524EC6468}" type="presParOf" srcId="{0DFEF18E-679B-4A8F-8863-0F192D8E747D}" destId="{E4A30AD8-AAF4-4D46-BE33-71067BE99648}" srcOrd="0" destOrd="0" presId="urn:microsoft.com/office/officeart/2017/3/layout/DropPinTimeline"/>
    <dgm:cxn modelId="{0999FA81-4DC9-4E55-813D-B2F605F227FD}" type="presParOf" srcId="{0DFEF18E-679B-4A8F-8863-0F192D8E747D}" destId="{79F536DF-1ACE-421B-ACF8-7ADE1D515E57}" srcOrd="1" destOrd="0" presId="urn:microsoft.com/office/officeart/2017/3/layout/DropPinTimeline"/>
    <dgm:cxn modelId="{E1CCCAA1-08BC-427F-90D2-DBE8A2B79895}" type="presParOf" srcId="{79F536DF-1ACE-421B-ACF8-7ADE1D515E57}" destId="{8FA215EB-37AD-4F44-B8FA-F05F5E76C6A6}" srcOrd="0" destOrd="0" presId="urn:microsoft.com/office/officeart/2017/3/layout/DropPinTimeline"/>
    <dgm:cxn modelId="{9986A4CF-6504-4993-A778-883DD21E8A9D}" type="presParOf" srcId="{8FA215EB-37AD-4F44-B8FA-F05F5E76C6A6}" destId="{99B13ECD-6409-4A1C-BE2D-56E97ACFCDF1}" srcOrd="0" destOrd="0" presId="urn:microsoft.com/office/officeart/2017/3/layout/DropPinTimeline"/>
    <dgm:cxn modelId="{E2350A1D-B310-48BD-BD39-AEAA75C2FACA}" type="presParOf" srcId="{8FA215EB-37AD-4F44-B8FA-F05F5E76C6A6}" destId="{1029525B-3494-4B43-B755-B521E2033D27}" srcOrd="1" destOrd="0" presId="urn:microsoft.com/office/officeart/2017/3/layout/DropPinTimeline"/>
    <dgm:cxn modelId="{D4F14B95-D401-4459-AC2E-DEEE76EB7955}" type="presParOf" srcId="{1029525B-3494-4B43-B755-B521E2033D27}" destId="{09F124C6-1B43-454B-997C-0F6F679E0644}" srcOrd="0" destOrd="0" presId="urn:microsoft.com/office/officeart/2017/3/layout/DropPinTimeline"/>
    <dgm:cxn modelId="{AACC0A35-8E9E-47EE-8017-FB6F933F43C4}" type="presParOf" srcId="{1029525B-3494-4B43-B755-B521E2033D27}" destId="{54D6A068-463C-47FD-BCC1-539FABDC434F}" srcOrd="1" destOrd="0" presId="urn:microsoft.com/office/officeart/2017/3/layout/DropPinTimeline"/>
    <dgm:cxn modelId="{D772AAB4-FC48-41AC-B73A-002D26EA2AB7}" type="presParOf" srcId="{8FA215EB-37AD-4F44-B8FA-F05F5E76C6A6}" destId="{395915A0-3B5D-4EBE-906A-41354566C657}" srcOrd="2" destOrd="0" presId="urn:microsoft.com/office/officeart/2017/3/layout/DropPinTimeline"/>
    <dgm:cxn modelId="{8E380EC1-4950-4199-B2D0-841DEDD801E1}" type="presParOf" srcId="{8FA215EB-37AD-4F44-B8FA-F05F5E76C6A6}" destId="{0471427E-19A3-48A6-998A-858E9DFF501B}" srcOrd="3" destOrd="0" presId="urn:microsoft.com/office/officeart/2017/3/layout/DropPinTimeline"/>
    <dgm:cxn modelId="{CD15B260-9BC8-4E52-BAB3-60EE59123D4C}" type="presParOf" srcId="{8FA215EB-37AD-4F44-B8FA-F05F5E76C6A6}" destId="{785BA099-28AF-40F7-AFC9-65304A1F8B26}" srcOrd="4" destOrd="0" presId="urn:microsoft.com/office/officeart/2017/3/layout/DropPinTimeline"/>
    <dgm:cxn modelId="{C7CED138-EC5D-4008-B8CE-4B95949F6635}" type="presParOf" srcId="{8FA215EB-37AD-4F44-B8FA-F05F5E76C6A6}" destId="{F11E473B-FB4F-46D6-888D-CE7EFA4660D9}" srcOrd="5" destOrd="0" presId="urn:microsoft.com/office/officeart/2017/3/layout/DropPinTimeline"/>
    <dgm:cxn modelId="{C1EA2F5E-F9D5-433E-B544-0FEBB895D8A4}" type="presParOf" srcId="{79F536DF-1ACE-421B-ACF8-7ADE1D515E57}" destId="{EFFA5748-075A-43F5-89B7-6CC7E0C69565}" srcOrd="1" destOrd="0" presId="urn:microsoft.com/office/officeart/2017/3/layout/DropPinTimeline"/>
    <dgm:cxn modelId="{D0675837-48BD-48F1-B2F4-FE392E990452}" type="presParOf" srcId="{79F536DF-1ACE-421B-ACF8-7ADE1D515E57}" destId="{6C26F8AE-C76B-4CFC-A04A-B3382F0440E2}" srcOrd="2" destOrd="0" presId="urn:microsoft.com/office/officeart/2017/3/layout/DropPinTimeline"/>
    <dgm:cxn modelId="{F13E4040-150E-4C2F-A4F6-352A5A286342}" type="presParOf" srcId="{6C26F8AE-C76B-4CFC-A04A-B3382F0440E2}" destId="{6FE5C039-093D-468B-8BEC-ADD5FBAEF31B}" srcOrd="0" destOrd="0" presId="urn:microsoft.com/office/officeart/2017/3/layout/DropPinTimeline"/>
    <dgm:cxn modelId="{9D0E2E1E-AB6C-4142-943F-329422746DCC}" type="presParOf" srcId="{6C26F8AE-C76B-4CFC-A04A-B3382F0440E2}" destId="{B775B345-B88E-4386-9132-1D7FC895A21A}" srcOrd="1" destOrd="0" presId="urn:microsoft.com/office/officeart/2017/3/layout/DropPinTimeline"/>
    <dgm:cxn modelId="{FBBE21C8-00F4-481B-9BFF-F8D6371A0461}" type="presParOf" srcId="{B775B345-B88E-4386-9132-1D7FC895A21A}" destId="{AB40E335-61B3-4C38-9B17-3723C90A412D}" srcOrd="0" destOrd="0" presId="urn:microsoft.com/office/officeart/2017/3/layout/DropPinTimeline"/>
    <dgm:cxn modelId="{9CD15E2D-9E33-43A5-B0AD-7DF81EC3F2C3}" type="presParOf" srcId="{B775B345-B88E-4386-9132-1D7FC895A21A}" destId="{980B35DE-9004-4178-9028-4456E057813C}" srcOrd="1" destOrd="0" presId="urn:microsoft.com/office/officeart/2017/3/layout/DropPinTimeline"/>
    <dgm:cxn modelId="{AC3B7C2F-4BC8-488D-8F61-451ACF012165}" type="presParOf" srcId="{6C26F8AE-C76B-4CFC-A04A-B3382F0440E2}" destId="{8DE7F8D9-8EB4-4817-85ED-05B916871270}" srcOrd="2" destOrd="0" presId="urn:microsoft.com/office/officeart/2017/3/layout/DropPinTimeline"/>
    <dgm:cxn modelId="{12C526E7-4868-4513-AE60-6507C3A3D146}" type="presParOf" srcId="{6C26F8AE-C76B-4CFC-A04A-B3382F0440E2}" destId="{D37A48C9-5E88-42FA-91D4-540482176F12}" srcOrd="3" destOrd="0" presId="urn:microsoft.com/office/officeart/2017/3/layout/DropPinTimeline"/>
    <dgm:cxn modelId="{87924CDB-551E-4840-B2A0-60D0E2D3C440}" type="presParOf" srcId="{6C26F8AE-C76B-4CFC-A04A-B3382F0440E2}" destId="{DF9894DE-2D67-4326-BA65-E0F30276F471}" srcOrd="4" destOrd="0" presId="urn:microsoft.com/office/officeart/2017/3/layout/DropPinTimeline"/>
    <dgm:cxn modelId="{03D0D49E-94DB-4E98-90C8-305FBE5C1D24}" type="presParOf" srcId="{6C26F8AE-C76B-4CFC-A04A-B3382F0440E2}" destId="{2438E903-9107-4433-9BD9-295FFB0718D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DC826C-5BA1-4C37-B1C9-65D5B3FB1AD7}">
      <dgm:prSet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b="1"/>
            <a:t>Explorando</a:t>
          </a: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SGBDs</a:t>
          </a:r>
          <a:r>
            <a:rPr lang="pt-BR" b="1">
              <a:latin typeface="Arial"/>
            </a:rPr>
            <a:t>:</a:t>
          </a:r>
          <a:r>
            <a:rPr lang="pt-BR" b="1"/>
            <a:t> MySQL e PostgreSQL</a:t>
          </a:r>
        </a:p>
      </dgm:t>
    </dgm:pt>
    <dgm:pt modelId="{4F1AB221-6E32-41DE-BD4F-71E977321B0C}" type="parTrans" cxnId="{CFB86602-0116-48A3-8677-55FB6D1F58D2}">
      <dgm:prSet/>
      <dgm:spPr/>
    </dgm:pt>
    <dgm:pt modelId="{F395AF2A-0E01-47D2-A8E0-22B692AF5333}" type="sibTrans" cxnId="{CFB86602-0116-48A3-8677-55FB6D1F58D2}">
      <dgm:prSet/>
      <dgm:spPr/>
    </dgm:pt>
    <dgm:pt modelId="{A64C7F05-45D3-4373-974C-E7A7091C0492}">
      <dgm:prSet phldr="0"/>
      <dgm:spPr/>
      <dgm:t>
        <a:bodyPr/>
        <a:lstStyle/>
        <a:p>
          <a:pPr rtl="0"/>
          <a:r>
            <a:rPr lang="pt-BR" b="1"/>
            <a:t>SQL Básico, DDL e DML</a:t>
          </a:r>
          <a:endParaRPr lang="pt-BR"/>
        </a:p>
      </dgm:t>
    </dgm:pt>
    <dgm:pt modelId="{9E0D4608-6BCA-404C-8B31-FA9321ED3B30}" type="parTrans" cxnId="{6530FC8F-A972-40A3-B0E7-3004CDB7A0C6}">
      <dgm:prSet/>
      <dgm:spPr/>
    </dgm:pt>
    <dgm:pt modelId="{43D26C99-40EF-49B4-821A-0C2FE7F09ACE}" type="sibTrans" cxnId="{6530FC8F-A972-40A3-B0E7-3004CDB7A0C6}">
      <dgm:prSet/>
      <dgm:spPr/>
    </dgm:pt>
    <dgm:pt modelId="{4D6F5FEA-8E26-4F9A-B613-9E0C50FADA71}">
      <dgm:prSet phldr="0"/>
      <dgm:spPr/>
      <dgm:t>
        <a:bodyPr/>
        <a:lstStyle/>
        <a:p>
          <a:r>
            <a:rPr lang="pt-BR" b="1">
              <a:latin typeface="Arial"/>
            </a:rPr>
            <a:t>DESAFIO</a:t>
          </a:r>
          <a:endParaRPr lang="pt-BR" b="1"/>
        </a:p>
      </dgm:t>
    </dgm:pt>
    <dgm:pt modelId="{F8E0C3F3-C470-456B-BC41-0E1EF98583BA}" type="parTrans" cxnId="{AE9E60CC-99FC-4DC7-9C20-33621A6AD638}">
      <dgm:prSet/>
      <dgm:spPr/>
    </dgm:pt>
    <dgm:pt modelId="{C7CD0AB2-B2EF-47E5-A6C5-AE66A131A712}" type="sibTrans" cxnId="{AE9E60CC-99FC-4DC7-9C20-33621A6AD638}">
      <dgm:prSet/>
      <dgm:spPr/>
    </dgm:pt>
    <dgm:pt modelId="{170121B4-E894-4BBB-8D94-34AEDBCE90E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E0E42DA6-FCD4-4E7D-AF35-75C666D4A2D6}" type="pres">
      <dgm:prSet presAssocID="{0B16AD14-7C4F-4E60-95D9-CFB0422BBED1}" presName="arrow" presStyleLbl="bgShp" presStyleIdx="0" presStyleCnt="1"/>
      <dgm:spPr/>
    </dgm:pt>
    <dgm:pt modelId="{8DB587EF-241E-466D-8B2D-ECF9D96B5169}" type="pres">
      <dgm:prSet presAssocID="{0B16AD14-7C4F-4E60-95D9-CFB0422BBED1}" presName="linearProcess" presStyleCnt="0"/>
      <dgm:spPr/>
    </dgm:pt>
    <dgm:pt modelId="{7C811A6D-EA0E-44ED-A4DE-2AEF9DEBB799}" type="pres">
      <dgm:prSet presAssocID="{A64C7F05-45D3-4373-974C-E7A7091C0492}" presName="textNode" presStyleLbl="node1" presStyleIdx="0" presStyleCnt="3">
        <dgm:presLayoutVars>
          <dgm:bulletEnabled val="1"/>
        </dgm:presLayoutVars>
      </dgm:prSet>
      <dgm:spPr/>
    </dgm:pt>
    <dgm:pt modelId="{FE195433-6510-4762-B584-B1D7C23606DF}" type="pres">
      <dgm:prSet presAssocID="{43D26C99-40EF-49B4-821A-0C2FE7F09ACE}" presName="sibTrans" presStyleCnt="0"/>
      <dgm:spPr/>
    </dgm:pt>
    <dgm:pt modelId="{F5F95D83-BC2B-4A3C-B6F5-AD06B97CF526}" type="pres">
      <dgm:prSet presAssocID="{6BDC826C-5BA1-4C37-B1C9-65D5B3FB1AD7}" presName="textNode" presStyleLbl="node1" presStyleIdx="1" presStyleCnt="3">
        <dgm:presLayoutVars>
          <dgm:bulletEnabled val="1"/>
        </dgm:presLayoutVars>
      </dgm:prSet>
      <dgm:spPr/>
    </dgm:pt>
    <dgm:pt modelId="{13862D04-DE65-439D-B6CD-9D7444B87B08}" type="pres">
      <dgm:prSet presAssocID="{F395AF2A-0E01-47D2-A8E0-22B692AF5333}" presName="sibTrans" presStyleCnt="0"/>
      <dgm:spPr/>
    </dgm:pt>
    <dgm:pt modelId="{61AD92C9-9917-43ED-8A78-20C74885BB4E}" type="pres">
      <dgm:prSet presAssocID="{4D6F5FEA-8E26-4F9A-B613-9E0C50FADA7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649E00-EBA8-48E4-B376-E5DF98F73BB7}" type="presOf" srcId="{A64C7F05-45D3-4373-974C-E7A7091C0492}" destId="{7C811A6D-EA0E-44ED-A4DE-2AEF9DEBB799}" srcOrd="0" destOrd="0" presId="urn:microsoft.com/office/officeart/2005/8/layout/hProcess9"/>
    <dgm:cxn modelId="{CFB86602-0116-48A3-8677-55FB6D1F58D2}" srcId="{0B16AD14-7C4F-4E60-95D9-CFB0422BBED1}" destId="{6BDC826C-5BA1-4C37-B1C9-65D5B3FB1AD7}" srcOrd="1" destOrd="0" parTransId="{4F1AB221-6E32-41DE-BD4F-71E977321B0C}" sibTransId="{F395AF2A-0E01-47D2-A8E0-22B692AF5333}"/>
    <dgm:cxn modelId="{603EF940-B9AC-4814-9C2E-08EC40B03637}" type="presOf" srcId="{0B16AD14-7C4F-4E60-95D9-CFB0422BBED1}" destId="{170121B4-E894-4BBB-8D94-34AEDBCE90E4}" srcOrd="0" destOrd="0" presId="urn:microsoft.com/office/officeart/2005/8/layout/hProcess9"/>
    <dgm:cxn modelId="{6530FC8F-A972-40A3-B0E7-3004CDB7A0C6}" srcId="{0B16AD14-7C4F-4E60-95D9-CFB0422BBED1}" destId="{A64C7F05-45D3-4373-974C-E7A7091C0492}" srcOrd="0" destOrd="0" parTransId="{9E0D4608-6BCA-404C-8B31-FA9321ED3B30}" sibTransId="{43D26C99-40EF-49B4-821A-0C2FE7F09ACE}"/>
    <dgm:cxn modelId="{66DCD49A-D49A-4D0D-B65C-D356EAC4CC9C}" type="presOf" srcId="{4D6F5FEA-8E26-4F9A-B613-9E0C50FADA71}" destId="{61AD92C9-9917-43ED-8A78-20C74885BB4E}" srcOrd="0" destOrd="0" presId="urn:microsoft.com/office/officeart/2005/8/layout/hProcess9"/>
    <dgm:cxn modelId="{5105A5AF-465D-4ED5-807C-E0E16D26E990}" type="presOf" srcId="{6BDC826C-5BA1-4C37-B1C9-65D5B3FB1AD7}" destId="{F5F95D83-BC2B-4A3C-B6F5-AD06B97CF526}" srcOrd="0" destOrd="0" presId="urn:microsoft.com/office/officeart/2005/8/layout/hProcess9"/>
    <dgm:cxn modelId="{AE9E60CC-99FC-4DC7-9C20-33621A6AD638}" srcId="{0B16AD14-7C4F-4E60-95D9-CFB0422BBED1}" destId="{4D6F5FEA-8E26-4F9A-B613-9E0C50FADA71}" srcOrd="2" destOrd="0" parTransId="{F8E0C3F3-C470-456B-BC41-0E1EF98583BA}" sibTransId="{C7CD0AB2-B2EF-47E5-A6C5-AE66A131A712}"/>
    <dgm:cxn modelId="{A0D9FA09-97F5-45EB-8C93-1A531CB12C72}" type="presParOf" srcId="{170121B4-E894-4BBB-8D94-34AEDBCE90E4}" destId="{E0E42DA6-FCD4-4E7D-AF35-75C666D4A2D6}" srcOrd="0" destOrd="0" presId="urn:microsoft.com/office/officeart/2005/8/layout/hProcess9"/>
    <dgm:cxn modelId="{C7F8DCE3-DF39-4BF4-8F70-76A64D5E5B98}" type="presParOf" srcId="{170121B4-E894-4BBB-8D94-34AEDBCE90E4}" destId="{8DB587EF-241E-466D-8B2D-ECF9D96B5169}" srcOrd="1" destOrd="0" presId="urn:microsoft.com/office/officeart/2005/8/layout/hProcess9"/>
    <dgm:cxn modelId="{F3556047-FB1D-4A45-9B7E-BD1502B4E24A}" type="presParOf" srcId="{8DB587EF-241E-466D-8B2D-ECF9D96B5169}" destId="{7C811A6D-EA0E-44ED-A4DE-2AEF9DEBB799}" srcOrd="0" destOrd="0" presId="urn:microsoft.com/office/officeart/2005/8/layout/hProcess9"/>
    <dgm:cxn modelId="{D0FE4BC4-038E-43C8-B38E-D27217F445AB}" type="presParOf" srcId="{8DB587EF-241E-466D-8B2D-ECF9D96B5169}" destId="{FE195433-6510-4762-B584-B1D7C23606DF}" srcOrd="1" destOrd="0" presId="urn:microsoft.com/office/officeart/2005/8/layout/hProcess9"/>
    <dgm:cxn modelId="{3747B09A-E461-4E2A-B168-E48962E1F754}" type="presParOf" srcId="{8DB587EF-241E-466D-8B2D-ECF9D96B5169}" destId="{F5F95D83-BC2B-4A3C-B6F5-AD06B97CF526}" srcOrd="2" destOrd="0" presId="urn:microsoft.com/office/officeart/2005/8/layout/hProcess9"/>
    <dgm:cxn modelId="{DBCB521F-FF2F-455A-9FC7-45A348BDC66D}" type="presParOf" srcId="{8DB587EF-241E-466D-8B2D-ECF9D96B5169}" destId="{13862D04-DE65-439D-B6CD-9D7444B87B08}" srcOrd="3" destOrd="0" presId="urn:microsoft.com/office/officeart/2005/8/layout/hProcess9"/>
    <dgm:cxn modelId="{588B241D-4870-47CC-B7F9-1BFBE5C3DBBF}" type="presParOf" srcId="{8DB587EF-241E-466D-8B2D-ECF9D96B5169}" destId="{61AD92C9-9917-43ED-8A78-20C74885BB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D92B7C35-491E-4EC3-AE0D-D7D8FA865CBC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0" i="0"/>
            <a:t>Explorando os Comandos de DDL – Data </a:t>
          </a:r>
          <a:r>
            <a:rPr lang="pt-BR" b="0" i="0" err="1"/>
            <a:t>Definition</a:t>
          </a:r>
          <a:r>
            <a:rPr lang="pt-BR" b="0" i="0"/>
            <a:t> </a:t>
          </a:r>
          <a:r>
            <a:rPr lang="pt-BR" b="0" i="0" err="1"/>
            <a:t>Language</a:t>
          </a:r>
          <a:r>
            <a:rPr lang="pt-BR" b="0" i="0"/>
            <a:t> </a:t>
          </a:r>
          <a:endParaRPr lang="pt-BR"/>
        </a:p>
      </dgm:t>
    </dgm:pt>
    <dgm:pt modelId="{4736D31A-F59F-497E-8C3B-407787EB60CB}" type="parTrans" cxnId="{A0AE3001-D013-4CBE-A02D-F5ABEA044705}">
      <dgm:prSet/>
      <dgm:spPr/>
      <dgm:t>
        <a:bodyPr/>
        <a:lstStyle/>
        <a:p>
          <a:endParaRPr lang="pt-BR"/>
        </a:p>
      </dgm:t>
    </dgm:pt>
    <dgm:pt modelId="{4E21E3AB-DB0C-4DB2-80E9-986B9E668FE1}" type="sibTrans" cxnId="{A0AE3001-D013-4CBE-A02D-F5ABEA044705}">
      <dgm:prSet/>
      <dgm:spPr/>
      <dgm:t>
        <a:bodyPr/>
        <a:lstStyle/>
        <a:p>
          <a:endParaRPr lang="pt-BR"/>
        </a:p>
      </dgm:t>
    </dgm:pt>
    <dgm:pt modelId="{D36A82DB-DCAB-4564-9C56-1083D1634395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pt-BR" b="0" i="0"/>
            <a:t>Criando Expressões com SQL </a:t>
          </a:r>
        </a:p>
      </dgm:t>
    </dgm:pt>
    <dgm:pt modelId="{3C24B43F-D6E6-4D4E-BD17-3054AAC402B5}" type="parTrans" cxnId="{F58B71FA-A739-4551-9F9D-07472CE018AB}">
      <dgm:prSet/>
      <dgm:spPr/>
      <dgm:t>
        <a:bodyPr/>
        <a:lstStyle/>
        <a:p>
          <a:endParaRPr lang="pt-BR"/>
        </a:p>
      </dgm:t>
    </dgm:pt>
    <dgm:pt modelId="{4439FA83-CD20-41ED-AD16-9EE859075633}" type="sibTrans" cxnId="{F58B71FA-A739-4551-9F9D-07472CE018AB}">
      <dgm:prSet/>
      <dgm:spPr/>
      <dgm:t>
        <a:bodyPr/>
        <a:lstStyle/>
        <a:p>
          <a:endParaRPr lang="pt-BR"/>
        </a:p>
      </dgm:t>
    </dgm:pt>
    <dgm:pt modelId="{D1E5ABFE-7CA0-4652-8EAC-42DE972ED181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pt-BR" b="0" i="0"/>
            <a:t>Concatenando Texto em uma Query SQL </a:t>
          </a:r>
        </a:p>
      </dgm:t>
    </dgm:pt>
    <dgm:pt modelId="{113D966C-BA03-42FA-9AD2-F4111D49A83D}" type="parTrans" cxnId="{FBEAFAAB-E56C-4FC0-B8D2-A9B28CD72A04}">
      <dgm:prSet/>
      <dgm:spPr/>
      <dgm:t>
        <a:bodyPr/>
        <a:lstStyle/>
        <a:p>
          <a:endParaRPr lang="pt-BR"/>
        </a:p>
      </dgm:t>
    </dgm:pt>
    <dgm:pt modelId="{2B47306C-04E6-45E7-8BDE-82EB01067682}" type="sibTrans" cxnId="{FBEAFAAB-E56C-4FC0-B8D2-A9B28CD72A04}">
      <dgm:prSet/>
      <dgm:spPr/>
      <dgm:t>
        <a:bodyPr/>
        <a:lstStyle/>
        <a:p>
          <a:endParaRPr lang="pt-BR"/>
        </a:p>
      </dgm:t>
    </dgm:pt>
    <dgm:pt modelId="{9B493BDC-918F-43CA-91B9-A5D9BFF90B30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pt-BR" b="0" i="0"/>
            <a:t>Comandos baseados em operações matemáticas: UNION, INTERSECTION &amp; EXCEPT </a:t>
          </a:r>
        </a:p>
      </dgm:t>
    </dgm:pt>
    <dgm:pt modelId="{A6C88234-5F84-4C90-9114-2086C7319DD9}" type="parTrans" cxnId="{B8CA79E1-BF49-41C6-8C7C-E480CF924144}">
      <dgm:prSet/>
      <dgm:spPr/>
      <dgm:t>
        <a:bodyPr/>
        <a:lstStyle/>
        <a:p>
          <a:endParaRPr lang="pt-BR"/>
        </a:p>
      </dgm:t>
    </dgm:pt>
    <dgm:pt modelId="{C50707F3-D390-4EE0-9F11-2173C4674084}" type="sibTrans" cxnId="{B8CA79E1-BF49-41C6-8C7C-E480CF924144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/>
      <dgm:spPr/>
    </dgm:pt>
    <dgm:pt modelId="{4944AEF5-3826-4585-ADF7-034EA1CC26DD}" type="pres">
      <dgm:prSet presAssocID="{079F8874-BFB7-448B-BDDD-D3D66C7645D9}" presName="linearProcess" presStyleCnt="0"/>
      <dgm:spPr/>
    </dgm:pt>
    <dgm:pt modelId="{71D96340-4552-4C77-AC9B-D4DD7ED200C2}" type="pres">
      <dgm:prSet presAssocID="{D92B7C35-491E-4EC3-AE0D-D7D8FA865CBC}" presName="textNode" presStyleLbl="node1" presStyleIdx="0" presStyleCnt="4">
        <dgm:presLayoutVars>
          <dgm:bulletEnabled val="1"/>
        </dgm:presLayoutVars>
      </dgm:prSet>
      <dgm:spPr/>
    </dgm:pt>
    <dgm:pt modelId="{5C373B5E-5D4F-494B-9EB5-4E812EC513B2}" type="pres">
      <dgm:prSet presAssocID="{4E21E3AB-DB0C-4DB2-80E9-986B9E668FE1}" presName="sibTrans" presStyleCnt="0"/>
      <dgm:spPr/>
    </dgm:pt>
    <dgm:pt modelId="{D4A97EBA-9C03-4A0A-94E6-804619441377}" type="pres">
      <dgm:prSet presAssocID="{D36A82DB-DCAB-4564-9C56-1083D1634395}" presName="textNode" presStyleLbl="node1" presStyleIdx="1" presStyleCnt="4">
        <dgm:presLayoutVars>
          <dgm:bulletEnabled val="1"/>
        </dgm:presLayoutVars>
      </dgm:prSet>
      <dgm:spPr/>
    </dgm:pt>
    <dgm:pt modelId="{85430B92-9812-4787-B97B-D1635052FF53}" type="pres">
      <dgm:prSet presAssocID="{4439FA83-CD20-41ED-AD16-9EE859075633}" presName="sibTrans" presStyleCnt="0"/>
      <dgm:spPr/>
    </dgm:pt>
    <dgm:pt modelId="{98EF72F1-8F23-4E4C-91D0-E1D30FF1C0A5}" type="pres">
      <dgm:prSet presAssocID="{D1E5ABFE-7CA0-4652-8EAC-42DE972ED181}" presName="textNode" presStyleLbl="node1" presStyleIdx="2" presStyleCnt="4">
        <dgm:presLayoutVars>
          <dgm:bulletEnabled val="1"/>
        </dgm:presLayoutVars>
      </dgm:prSet>
      <dgm:spPr/>
    </dgm:pt>
    <dgm:pt modelId="{DC5FA170-0617-4C10-9D4D-7CD40FFFA026}" type="pres">
      <dgm:prSet presAssocID="{2B47306C-04E6-45E7-8BDE-82EB01067682}" presName="sibTrans" presStyleCnt="0"/>
      <dgm:spPr/>
    </dgm:pt>
    <dgm:pt modelId="{3BC515C6-CC75-4C18-84B2-0070D66FC1A4}" type="pres">
      <dgm:prSet presAssocID="{9B493BDC-918F-43CA-91B9-A5D9BFF90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0AE3001-D013-4CBE-A02D-F5ABEA044705}" srcId="{079F8874-BFB7-448B-BDDD-D3D66C7645D9}" destId="{D92B7C35-491E-4EC3-AE0D-D7D8FA865CBC}" srcOrd="0" destOrd="0" parTransId="{4736D31A-F59F-497E-8C3B-407787EB60CB}" sibTransId="{4E21E3AB-DB0C-4DB2-80E9-986B9E668FE1}"/>
    <dgm:cxn modelId="{AF552016-481F-434C-B330-6299BAE50E25}" type="presOf" srcId="{D92B7C35-491E-4EC3-AE0D-D7D8FA865CBC}" destId="{71D96340-4552-4C77-AC9B-D4DD7ED200C2}" srcOrd="0" destOrd="0" presId="urn:microsoft.com/office/officeart/2005/8/layout/hProcess9"/>
    <dgm:cxn modelId="{3EAAC861-25F7-41AD-9BBB-550FE8420034}" type="presOf" srcId="{D36A82DB-DCAB-4564-9C56-1083D1634395}" destId="{D4A97EBA-9C03-4A0A-94E6-804619441377}" srcOrd="0" destOrd="0" presId="urn:microsoft.com/office/officeart/2005/8/layout/hProcess9"/>
    <dgm:cxn modelId="{2D178057-1DAF-4E96-9986-D51899B12BE0}" type="presOf" srcId="{9B493BDC-918F-43CA-91B9-A5D9BFF90B30}" destId="{3BC515C6-CC75-4C18-84B2-0070D66FC1A4}" srcOrd="0" destOrd="0" presId="urn:microsoft.com/office/officeart/2005/8/layout/hProcess9"/>
    <dgm:cxn modelId="{E6EE0F92-1771-434C-9855-7A7863F20DA3}" type="presOf" srcId="{D1E5ABFE-7CA0-4652-8EAC-42DE972ED181}" destId="{98EF72F1-8F23-4E4C-91D0-E1D30FF1C0A5}" srcOrd="0" destOrd="0" presId="urn:microsoft.com/office/officeart/2005/8/layout/hProcess9"/>
    <dgm:cxn modelId="{FBEAFAAB-E56C-4FC0-B8D2-A9B28CD72A04}" srcId="{079F8874-BFB7-448B-BDDD-D3D66C7645D9}" destId="{D1E5ABFE-7CA0-4652-8EAC-42DE972ED181}" srcOrd="2" destOrd="0" parTransId="{113D966C-BA03-42FA-9AD2-F4111D49A83D}" sibTransId="{2B47306C-04E6-45E7-8BDE-82EB01067682}"/>
    <dgm:cxn modelId="{B8CA79E1-BF49-41C6-8C7C-E480CF924144}" srcId="{079F8874-BFB7-448B-BDDD-D3D66C7645D9}" destId="{9B493BDC-918F-43CA-91B9-A5D9BFF90B30}" srcOrd="3" destOrd="0" parTransId="{A6C88234-5F84-4C90-9114-2086C7319DD9}" sibTransId="{C50707F3-D390-4EE0-9F11-2173C4674084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F58B71FA-A739-4551-9F9D-07472CE018AB}" srcId="{079F8874-BFB7-448B-BDDD-D3D66C7645D9}" destId="{D36A82DB-DCAB-4564-9C56-1083D1634395}" srcOrd="1" destOrd="0" parTransId="{3C24B43F-D6E6-4D4E-BD17-3054AAC402B5}" sibTransId="{4439FA83-CD20-41ED-AD16-9EE859075633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444A9742-25AF-4489-AF8F-A6008824F082}" type="presParOf" srcId="{4944AEF5-3826-4585-ADF7-034EA1CC26DD}" destId="{71D96340-4552-4C77-AC9B-D4DD7ED200C2}" srcOrd="0" destOrd="0" presId="urn:microsoft.com/office/officeart/2005/8/layout/hProcess9"/>
    <dgm:cxn modelId="{0BF49CDD-8E63-4106-8CF7-109C6A48BB6C}" type="presParOf" srcId="{4944AEF5-3826-4585-ADF7-034EA1CC26DD}" destId="{5C373B5E-5D4F-494B-9EB5-4E812EC513B2}" srcOrd="1" destOrd="0" presId="urn:microsoft.com/office/officeart/2005/8/layout/hProcess9"/>
    <dgm:cxn modelId="{37503754-2E10-4DCB-978F-8FBBEE588421}" type="presParOf" srcId="{4944AEF5-3826-4585-ADF7-034EA1CC26DD}" destId="{D4A97EBA-9C03-4A0A-94E6-804619441377}" srcOrd="2" destOrd="0" presId="urn:microsoft.com/office/officeart/2005/8/layout/hProcess9"/>
    <dgm:cxn modelId="{04C03F6F-0DB7-438C-8E84-FE39BE6CF059}" type="presParOf" srcId="{4944AEF5-3826-4585-ADF7-034EA1CC26DD}" destId="{85430B92-9812-4787-B97B-D1635052FF53}" srcOrd="3" destOrd="0" presId="urn:microsoft.com/office/officeart/2005/8/layout/hProcess9"/>
    <dgm:cxn modelId="{4E7AE14E-5707-4343-B532-2792FEEA06A8}" type="presParOf" srcId="{4944AEF5-3826-4585-ADF7-034EA1CC26DD}" destId="{98EF72F1-8F23-4E4C-91D0-E1D30FF1C0A5}" srcOrd="4" destOrd="0" presId="urn:microsoft.com/office/officeart/2005/8/layout/hProcess9"/>
    <dgm:cxn modelId="{32F75698-896A-457B-B389-E94D5AC8AA0C}" type="presParOf" srcId="{4944AEF5-3826-4585-ADF7-034EA1CC26DD}" destId="{DC5FA170-0617-4C10-9D4D-7CD40FFFA026}" srcOrd="5" destOrd="0" presId="urn:microsoft.com/office/officeart/2005/8/layout/hProcess9"/>
    <dgm:cxn modelId="{F723B2F5-7364-48E1-8108-6AB5BE1C3811}" type="presParOf" srcId="{4944AEF5-3826-4585-ADF7-034EA1CC26DD}" destId="{3BC515C6-CC75-4C18-84B2-0070D66FC1A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979BDE7B-2F31-4106-8A1F-A23523078625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pt-BR" b="0" i="0"/>
            <a:t>Cláusulas de ordenação: ORDER BY Statement </a:t>
          </a:r>
        </a:p>
      </dgm:t>
    </dgm:pt>
    <dgm:pt modelId="{6A7B50EF-4368-416C-AEF7-B50322CD8F5C}" type="parTrans" cxnId="{8E530A5E-FD5C-4CF5-9948-8FCBB5C899CF}">
      <dgm:prSet/>
      <dgm:spPr/>
      <dgm:t>
        <a:bodyPr/>
        <a:lstStyle/>
        <a:p>
          <a:endParaRPr lang="pt-BR"/>
        </a:p>
      </dgm:t>
    </dgm:pt>
    <dgm:pt modelId="{A361D763-4972-4873-8C09-EF02939EAB23}" type="sibTrans" cxnId="{8E530A5E-FD5C-4CF5-9948-8FCBB5C899CF}">
      <dgm:prSet/>
      <dgm:spPr/>
      <dgm:t>
        <a:bodyPr/>
        <a:lstStyle/>
        <a:p>
          <a:endParaRPr lang="pt-BR"/>
        </a:p>
      </dgm:t>
    </dgm:pt>
    <dgm:pt modelId="{AF1304AF-FD50-41FB-869A-464751534BC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pt-BR" b="0" i="0"/>
            <a:t>Funções de agregação de dados com SQL </a:t>
          </a:r>
        </a:p>
      </dgm:t>
    </dgm:pt>
    <dgm:pt modelId="{E420766D-C599-4D54-B8E9-7284E32A12FF}" type="parTrans" cxnId="{3FC1742C-1F99-46D0-A213-2D8828ED9A01}">
      <dgm:prSet/>
      <dgm:spPr/>
      <dgm:t>
        <a:bodyPr/>
        <a:lstStyle/>
        <a:p>
          <a:endParaRPr lang="pt-BR"/>
        </a:p>
      </dgm:t>
    </dgm:pt>
    <dgm:pt modelId="{8AA63FA7-36FA-4DA4-B50D-C1BB63D14D98}" type="sibTrans" cxnId="{3FC1742C-1F99-46D0-A213-2D8828ED9A01}">
      <dgm:prSet/>
      <dgm:spPr/>
      <dgm:t>
        <a:bodyPr/>
        <a:lstStyle/>
        <a:p>
          <a:endParaRPr lang="pt-BR"/>
        </a:p>
      </dgm:t>
    </dgm:pt>
    <dgm:pt modelId="{48D5603F-61E1-45C7-852F-93B3F956817B}">
      <dgm:prSet/>
      <dgm:spPr/>
      <dgm:t>
        <a:bodyPr/>
        <a:lstStyle/>
        <a:p>
          <a:pPr>
            <a:buFont typeface="+mj-lt"/>
            <a:buAutoNum type="arabicPeriod" startAt="7"/>
          </a:pPr>
          <a:r>
            <a:rPr lang="pt-BR" b="0" i="0"/>
            <a:t>Cláusulas de agrupamento: GROUP BY Statement </a:t>
          </a:r>
        </a:p>
      </dgm:t>
    </dgm:pt>
    <dgm:pt modelId="{B21E2B39-1F72-4E0E-AB44-E944F425FB26}" type="parTrans" cxnId="{68D81D27-D0BA-4228-B433-D7955E5FBE3F}">
      <dgm:prSet/>
      <dgm:spPr/>
      <dgm:t>
        <a:bodyPr/>
        <a:lstStyle/>
        <a:p>
          <a:endParaRPr lang="pt-BR"/>
        </a:p>
      </dgm:t>
    </dgm:pt>
    <dgm:pt modelId="{E5E452C5-004B-42C1-A697-3A70D245CAE5}" type="sibTrans" cxnId="{68D81D27-D0BA-4228-B433-D7955E5FBE3F}">
      <dgm:prSet/>
      <dgm:spPr/>
      <dgm:t>
        <a:bodyPr/>
        <a:lstStyle/>
        <a:p>
          <a:endParaRPr lang="pt-BR"/>
        </a:p>
      </dgm:t>
    </dgm:pt>
    <dgm:pt modelId="{7C366074-58F0-471E-AF2F-652479CD567D}">
      <dgm:prSet/>
      <dgm:spPr/>
      <dgm:t>
        <a:bodyPr/>
        <a:lstStyle/>
        <a:p>
          <a:pPr>
            <a:buFont typeface="+mj-lt"/>
            <a:buAutoNum type="arabicPeriod" startAt="8"/>
          </a:pPr>
          <a:r>
            <a:rPr lang="pt-BR" b="0" i="0"/>
            <a:t>HAVING Statement </a:t>
          </a:r>
        </a:p>
      </dgm:t>
    </dgm:pt>
    <dgm:pt modelId="{1519E546-C9B4-4B7E-92F7-08591297E42B}" type="parTrans" cxnId="{E7C5BFF8-4AAA-4D39-900A-1BECBDB5F5AF}">
      <dgm:prSet/>
      <dgm:spPr/>
      <dgm:t>
        <a:bodyPr/>
        <a:lstStyle/>
        <a:p>
          <a:endParaRPr lang="pt-BR"/>
        </a:p>
      </dgm:t>
    </dgm:pt>
    <dgm:pt modelId="{0D8C8381-B8E5-4229-BE3E-B0190BF1E188}" type="sibTrans" cxnId="{E7C5BFF8-4AAA-4D39-900A-1BECBDB5F5AF}">
      <dgm:prSet/>
      <dgm:spPr/>
      <dgm:t>
        <a:bodyPr/>
        <a:lstStyle/>
        <a:p>
          <a:endParaRPr lang="pt-BR"/>
        </a:p>
      </dgm:t>
    </dgm:pt>
    <dgm:pt modelId="{207E9E9D-2E3F-49D3-ACAD-5C1CAD3125FA}">
      <dgm:prSet/>
      <dgm:spPr/>
      <dgm:t>
        <a:bodyPr/>
        <a:lstStyle/>
        <a:p>
          <a:pPr>
            <a:buFont typeface="+mj-lt"/>
            <a:buAutoNum type="arabicPeriod" startAt="9"/>
          </a:pPr>
          <a:r>
            <a:rPr lang="pt-BR" b="0" i="0"/>
            <a:t>Hands on: Aplicando cláusulas de agrupamento e ordenação ao BD Universidade </a:t>
          </a:r>
        </a:p>
      </dgm:t>
    </dgm:pt>
    <dgm:pt modelId="{0F1E4940-2D35-4B1C-BFB2-1168856B2077}" type="parTrans" cxnId="{2D7D1384-9315-46B6-B1B3-8E4873606220}">
      <dgm:prSet/>
      <dgm:spPr/>
      <dgm:t>
        <a:bodyPr/>
        <a:lstStyle/>
        <a:p>
          <a:endParaRPr lang="pt-BR"/>
        </a:p>
      </dgm:t>
    </dgm:pt>
    <dgm:pt modelId="{B1618CB0-8A20-4A04-ACB5-D9797578F9DD}" type="sibTrans" cxnId="{2D7D1384-9315-46B6-B1B3-8E4873606220}">
      <dgm:prSet/>
      <dgm:spPr/>
      <dgm:t>
        <a:bodyPr/>
        <a:lstStyle/>
        <a:p>
          <a:endParaRPr lang="pt-BR"/>
        </a:p>
      </dgm:t>
    </dgm:pt>
    <dgm:pt modelId="{4A9CD61A-6CB6-47E4-9E93-F88ECEC3F8FC}">
      <dgm:prSet/>
      <dgm:spPr/>
      <dgm:t>
        <a:bodyPr/>
        <a:lstStyle/>
        <a:p>
          <a:pPr>
            <a:buFont typeface="+mj-lt"/>
            <a:buAutoNum type="arabicPeriod" startAt="10"/>
          </a:pPr>
          <a:r>
            <a:rPr lang="pt-BR" b="0" i="0"/>
            <a:t>Hands on: Aplicando cláusulas de agrupamento e ordenação ao BD E-commerce </a:t>
          </a:r>
        </a:p>
      </dgm:t>
    </dgm:pt>
    <dgm:pt modelId="{EEE61A5A-74AD-49DC-BEF7-123C9EAA3766}" type="parTrans" cxnId="{663AA5D7-53C0-44F2-8DC4-CE6593691188}">
      <dgm:prSet/>
      <dgm:spPr/>
      <dgm:t>
        <a:bodyPr/>
        <a:lstStyle/>
        <a:p>
          <a:endParaRPr lang="pt-BR"/>
        </a:p>
      </dgm:t>
    </dgm:pt>
    <dgm:pt modelId="{56C2EB72-B80D-4D6F-B7D0-C57BDA52FDE3}" type="sibTrans" cxnId="{663AA5D7-53C0-44F2-8DC4-CE6593691188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 custLinFactNeighborX="-11383" custLinFactNeighborY="15486"/>
      <dgm:spPr/>
    </dgm:pt>
    <dgm:pt modelId="{4944AEF5-3826-4585-ADF7-034EA1CC26DD}" type="pres">
      <dgm:prSet presAssocID="{079F8874-BFB7-448B-BDDD-D3D66C7645D9}" presName="linearProcess" presStyleCnt="0"/>
      <dgm:spPr/>
    </dgm:pt>
    <dgm:pt modelId="{D785F281-B863-45E9-85FE-6AAA5B349D57}" type="pres">
      <dgm:prSet presAssocID="{979BDE7B-2F31-4106-8A1F-A23523078625}" presName="textNode" presStyleLbl="node1" presStyleIdx="0" presStyleCnt="6">
        <dgm:presLayoutVars>
          <dgm:bulletEnabled val="1"/>
        </dgm:presLayoutVars>
      </dgm:prSet>
      <dgm:spPr/>
    </dgm:pt>
    <dgm:pt modelId="{77115E41-73FD-4359-99FC-EE20E7A304A1}" type="pres">
      <dgm:prSet presAssocID="{A361D763-4972-4873-8C09-EF02939EAB23}" presName="sibTrans" presStyleCnt="0"/>
      <dgm:spPr/>
    </dgm:pt>
    <dgm:pt modelId="{52E7CA07-B898-4011-A5FC-991097AA57FE}" type="pres">
      <dgm:prSet presAssocID="{AF1304AF-FD50-41FB-869A-464751534BC2}" presName="textNode" presStyleLbl="node1" presStyleIdx="1" presStyleCnt="6">
        <dgm:presLayoutVars>
          <dgm:bulletEnabled val="1"/>
        </dgm:presLayoutVars>
      </dgm:prSet>
      <dgm:spPr/>
    </dgm:pt>
    <dgm:pt modelId="{D309CA81-5F98-4326-8700-A127071A5448}" type="pres">
      <dgm:prSet presAssocID="{8AA63FA7-36FA-4DA4-B50D-C1BB63D14D98}" presName="sibTrans" presStyleCnt="0"/>
      <dgm:spPr/>
    </dgm:pt>
    <dgm:pt modelId="{20DB662C-8540-4A02-9A48-4DAD63EE2D95}" type="pres">
      <dgm:prSet presAssocID="{48D5603F-61E1-45C7-852F-93B3F956817B}" presName="textNode" presStyleLbl="node1" presStyleIdx="2" presStyleCnt="6">
        <dgm:presLayoutVars>
          <dgm:bulletEnabled val="1"/>
        </dgm:presLayoutVars>
      </dgm:prSet>
      <dgm:spPr/>
    </dgm:pt>
    <dgm:pt modelId="{E3651E68-A85B-4392-B3B5-9080ADD7C7EF}" type="pres">
      <dgm:prSet presAssocID="{E5E452C5-004B-42C1-A697-3A70D245CAE5}" presName="sibTrans" presStyleCnt="0"/>
      <dgm:spPr/>
    </dgm:pt>
    <dgm:pt modelId="{764F35D6-2688-434D-B883-BC7A9FE9DED7}" type="pres">
      <dgm:prSet presAssocID="{7C366074-58F0-471E-AF2F-652479CD567D}" presName="textNode" presStyleLbl="node1" presStyleIdx="3" presStyleCnt="6">
        <dgm:presLayoutVars>
          <dgm:bulletEnabled val="1"/>
        </dgm:presLayoutVars>
      </dgm:prSet>
      <dgm:spPr/>
    </dgm:pt>
    <dgm:pt modelId="{8374485E-C1C6-4FEF-A73A-4EB802957EB0}" type="pres">
      <dgm:prSet presAssocID="{0D8C8381-B8E5-4229-BE3E-B0190BF1E188}" presName="sibTrans" presStyleCnt="0"/>
      <dgm:spPr/>
    </dgm:pt>
    <dgm:pt modelId="{B7B1D549-2CEB-4305-82D2-237AA64C6BA6}" type="pres">
      <dgm:prSet presAssocID="{207E9E9D-2E3F-49D3-ACAD-5C1CAD3125FA}" presName="textNode" presStyleLbl="node1" presStyleIdx="4" presStyleCnt="6">
        <dgm:presLayoutVars>
          <dgm:bulletEnabled val="1"/>
        </dgm:presLayoutVars>
      </dgm:prSet>
      <dgm:spPr/>
    </dgm:pt>
    <dgm:pt modelId="{994DBEBC-9579-4846-919D-04105B5269A8}" type="pres">
      <dgm:prSet presAssocID="{B1618CB0-8A20-4A04-ACB5-D9797578F9DD}" presName="sibTrans" presStyleCnt="0"/>
      <dgm:spPr/>
    </dgm:pt>
    <dgm:pt modelId="{CEC418CA-286F-4C37-B72D-9B35AF9DB7EC}" type="pres">
      <dgm:prSet presAssocID="{4A9CD61A-6CB6-47E4-9E93-F88ECEC3F8F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8D81D27-D0BA-4228-B433-D7955E5FBE3F}" srcId="{079F8874-BFB7-448B-BDDD-D3D66C7645D9}" destId="{48D5603F-61E1-45C7-852F-93B3F956817B}" srcOrd="2" destOrd="0" parTransId="{B21E2B39-1F72-4E0E-AB44-E944F425FB26}" sibTransId="{E5E452C5-004B-42C1-A697-3A70D245CAE5}"/>
    <dgm:cxn modelId="{3FC1742C-1F99-46D0-A213-2D8828ED9A01}" srcId="{079F8874-BFB7-448B-BDDD-D3D66C7645D9}" destId="{AF1304AF-FD50-41FB-869A-464751534BC2}" srcOrd="1" destOrd="0" parTransId="{E420766D-C599-4D54-B8E9-7284E32A12FF}" sibTransId="{8AA63FA7-36FA-4DA4-B50D-C1BB63D14D98}"/>
    <dgm:cxn modelId="{0483F932-8CFB-41D2-A262-EA14FF949BFC}" type="presOf" srcId="{AF1304AF-FD50-41FB-869A-464751534BC2}" destId="{52E7CA07-B898-4011-A5FC-991097AA57FE}" srcOrd="0" destOrd="0" presId="urn:microsoft.com/office/officeart/2005/8/layout/hProcess9"/>
    <dgm:cxn modelId="{8E530A5E-FD5C-4CF5-9948-8FCBB5C899CF}" srcId="{079F8874-BFB7-448B-BDDD-D3D66C7645D9}" destId="{979BDE7B-2F31-4106-8A1F-A23523078625}" srcOrd="0" destOrd="0" parTransId="{6A7B50EF-4368-416C-AEF7-B50322CD8F5C}" sibTransId="{A361D763-4972-4873-8C09-EF02939EAB23}"/>
    <dgm:cxn modelId="{B6A07E70-A183-45F4-9B5E-F39DE6812B6D}" type="presOf" srcId="{4A9CD61A-6CB6-47E4-9E93-F88ECEC3F8FC}" destId="{CEC418CA-286F-4C37-B72D-9B35AF9DB7EC}" srcOrd="0" destOrd="0" presId="urn:microsoft.com/office/officeart/2005/8/layout/hProcess9"/>
    <dgm:cxn modelId="{0B63407A-78B5-4721-8A3F-FCB6628E2557}" type="presOf" srcId="{207E9E9D-2E3F-49D3-ACAD-5C1CAD3125FA}" destId="{B7B1D549-2CEB-4305-82D2-237AA64C6BA6}" srcOrd="0" destOrd="0" presId="urn:microsoft.com/office/officeart/2005/8/layout/hProcess9"/>
    <dgm:cxn modelId="{2D7D1384-9315-46B6-B1B3-8E4873606220}" srcId="{079F8874-BFB7-448B-BDDD-D3D66C7645D9}" destId="{207E9E9D-2E3F-49D3-ACAD-5C1CAD3125FA}" srcOrd="4" destOrd="0" parTransId="{0F1E4940-2D35-4B1C-BFB2-1168856B2077}" sibTransId="{B1618CB0-8A20-4A04-ACB5-D9797578F9DD}"/>
    <dgm:cxn modelId="{66E5D289-56CF-4FE2-943D-0D9F1C7A7175}" type="presOf" srcId="{7C366074-58F0-471E-AF2F-652479CD567D}" destId="{764F35D6-2688-434D-B883-BC7A9FE9DED7}" srcOrd="0" destOrd="0" presId="urn:microsoft.com/office/officeart/2005/8/layout/hProcess9"/>
    <dgm:cxn modelId="{1888CAB4-B0E1-441B-8727-93ACFDDC1A86}" type="presOf" srcId="{48D5603F-61E1-45C7-852F-93B3F956817B}" destId="{20DB662C-8540-4A02-9A48-4DAD63EE2D95}" srcOrd="0" destOrd="0" presId="urn:microsoft.com/office/officeart/2005/8/layout/hProcess9"/>
    <dgm:cxn modelId="{C26333B8-F6D0-42B8-AF39-7D0C1853660B}" type="presOf" srcId="{979BDE7B-2F31-4106-8A1F-A23523078625}" destId="{D785F281-B863-45E9-85FE-6AAA5B349D57}" srcOrd="0" destOrd="0" presId="urn:microsoft.com/office/officeart/2005/8/layout/hProcess9"/>
    <dgm:cxn modelId="{663AA5D7-53C0-44F2-8DC4-CE6593691188}" srcId="{079F8874-BFB7-448B-BDDD-D3D66C7645D9}" destId="{4A9CD61A-6CB6-47E4-9E93-F88ECEC3F8FC}" srcOrd="5" destOrd="0" parTransId="{EEE61A5A-74AD-49DC-BEF7-123C9EAA3766}" sibTransId="{56C2EB72-B80D-4D6F-B7D0-C57BDA52FDE3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E7C5BFF8-4AAA-4D39-900A-1BECBDB5F5AF}" srcId="{079F8874-BFB7-448B-BDDD-D3D66C7645D9}" destId="{7C366074-58F0-471E-AF2F-652479CD567D}" srcOrd="3" destOrd="0" parTransId="{1519E546-C9B4-4B7E-92F7-08591297E42B}" sibTransId="{0D8C8381-B8E5-4229-BE3E-B0190BF1E188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88DF38D7-AA0E-46E9-9036-0CD9E9B3A34D}" type="presParOf" srcId="{4944AEF5-3826-4585-ADF7-034EA1CC26DD}" destId="{D785F281-B863-45E9-85FE-6AAA5B349D57}" srcOrd="0" destOrd="0" presId="urn:microsoft.com/office/officeart/2005/8/layout/hProcess9"/>
    <dgm:cxn modelId="{8CA2CBAE-4CC3-4317-871E-A9A578ADBC52}" type="presParOf" srcId="{4944AEF5-3826-4585-ADF7-034EA1CC26DD}" destId="{77115E41-73FD-4359-99FC-EE20E7A304A1}" srcOrd="1" destOrd="0" presId="urn:microsoft.com/office/officeart/2005/8/layout/hProcess9"/>
    <dgm:cxn modelId="{6F1A6A08-2AD8-462C-9F6F-FB34295C9954}" type="presParOf" srcId="{4944AEF5-3826-4585-ADF7-034EA1CC26DD}" destId="{52E7CA07-B898-4011-A5FC-991097AA57FE}" srcOrd="2" destOrd="0" presId="urn:microsoft.com/office/officeart/2005/8/layout/hProcess9"/>
    <dgm:cxn modelId="{69BA1EE7-3713-4B1E-AD6B-D7D350D4DC3C}" type="presParOf" srcId="{4944AEF5-3826-4585-ADF7-034EA1CC26DD}" destId="{D309CA81-5F98-4326-8700-A127071A5448}" srcOrd="3" destOrd="0" presId="urn:microsoft.com/office/officeart/2005/8/layout/hProcess9"/>
    <dgm:cxn modelId="{0FCE9852-ED76-4C1A-A94E-3392E2EF38A3}" type="presParOf" srcId="{4944AEF5-3826-4585-ADF7-034EA1CC26DD}" destId="{20DB662C-8540-4A02-9A48-4DAD63EE2D95}" srcOrd="4" destOrd="0" presId="urn:microsoft.com/office/officeart/2005/8/layout/hProcess9"/>
    <dgm:cxn modelId="{E8D03875-4A27-4180-AB4C-E76C4DBFC534}" type="presParOf" srcId="{4944AEF5-3826-4585-ADF7-034EA1CC26DD}" destId="{E3651E68-A85B-4392-B3B5-9080ADD7C7EF}" srcOrd="5" destOrd="0" presId="urn:microsoft.com/office/officeart/2005/8/layout/hProcess9"/>
    <dgm:cxn modelId="{B403868B-0DC6-4009-9374-ACAE5456C792}" type="presParOf" srcId="{4944AEF5-3826-4585-ADF7-034EA1CC26DD}" destId="{764F35D6-2688-434D-B883-BC7A9FE9DED7}" srcOrd="6" destOrd="0" presId="urn:microsoft.com/office/officeart/2005/8/layout/hProcess9"/>
    <dgm:cxn modelId="{CA38386A-5A37-445B-A3D0-EE2A31816E1E}" type="presParOf" srcId="{4944AEF5-3826-4585-ADF7-034EA1CC26DD}" destId="{8374485E-C1C6-4FEF-A73A-4EB802957EB0}" srcOrd="7" destOrd="0" presId="urn:microsoft.com/office/officeart/2005/8/layout/hProcess9"/>
    <dgm:cxn modelId="{8C1E2A43-AA9E-4352-9D29-A0CEA2B655F4}" type="presParOf" srcId="{4944AEF5-3826-4585-ADF7-034EA1CC26DD}" destId="{B7B1D549-2CEB-4305-82D2-237AA64C6BA6}" srcOrd="8" destOrd="0" presId="urn:microsoft.com/office/officeart/2005/8/layout/hProcess9"/>
    <dgm:cxn modelId="{671DA286-3E75-4875-A571-3394452A4B91}" type="presParOf" srcId="{4944AEF5-3826-4585-ADF7-034EA1CC26DD}" destId="{994DBEBC-9579-4846-919D-04105B5269A8}" srcOrd="9" destOrd="0" presId="urn:microsoft.com/office/officeart/2005/8/layout/hProcess9"/>
    <dgm:cxn modelId="{B1F869D0-3100-4AA5-BB60-879ADF6BBF9B}" type="presParOf" srcId="{4944AEF5-3826-4585-ADF7-034EA1CC26DD}" destId="{CEC418CA-286F-4C37-B72D-9B35AF9DB7E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599148-36CF-4BD4-8DA1-A0CAB0F8401C}">
      <dgm:prSet/>
      <dgm:spPr/>
      <dgm:t>
        <a:bodyPr/>
        <a:lstStyle/>
        <a:p>
          <a:r>
            <a:rPr lang="pt-BR"/>
            <a:t>Case </a:t>
          </a:r>
          <a:r>
            <a:rPr lang="pt-BR" err="1"/>
            <a:t>Statement</a:t>
          </a:r>
          <a:endParaRPr lang="pt-BR"/>
        </a:p>
      </dgm:t>
    </dgm:pt>
    <dgm:pt modelId="{788FC6AA-359A-4741-8637-A500B50D2FA9}" type="parTrans" cxnId="{C509C651-6391-421B-8A05-A0FAFF1AB123}">
      <dgm:prSet/>
      <dgm:spPr/>
      <dgm:t>
        <a:bodyPr/>
        <a:lstStyle/>
        <a:p>
          <a:endParaRPr lang="pt-BR"/>
        </a:p>
      </dgm:t>
    </dgm:pt>
    <dgm:pt modelId="{CFCA41B2-2C38-41D5-A769-A8876267547A}" type="sibTrans" cxnId="{C509C651-6391-421B-8A05-A0FAFF1AB123}">
      <dgm:prSet/>
      <dgm:spPr/>
      <dgm:t>
        <a:bodyPr/>
        <a:lstStyle/>
        <a:p>
          <a:endParaRPr lang="pt-BR"/>
        </a:p>
      </dgm:t>
    </dgm:pt>
    <dgm:pt modelId="{4329292D-D625-44EC-A0AA-2FA132395E50}">
      <dgm:prSet/>
      <dgm:spPr/>
      <dgm:t>
        <a:bodyPr/>
        <a:lstStyle/>
        <a:p>
          <a:r>
            <a:rPr lang="pt-BR"/>
            <a:t>Entendendo Queries para Múltiplas tabelas com </a:t>
          </a:r>
          <a:r>
            <a:rPr lang="pt-BR" err="1"/>
            <a:t>Joins</a:t>
          </a:r>
          <a:endParaRPr lang="pt-BR"/>
        </a:p>
      </dgm:t>
    </dgm:pt>
    <dgm:pt modelId="{2393A861-A4F6-4526-97C6-A50AB7E70B0B}" type="parTrans" cxnId="{63F47E29-A6FE-414D-AAE8-C3B0C9E0BA90}">
      <dgm:prSet/>
      <dgm:spPr/>
      <dgm:t>
        <a:bodyPr/>
        <a:lstStyle/>
        <a:p>
          <a:endParaRPr lang="pt-BR"/>
        </a:p>
      </dgm:t>
    </dgm:pt>
    <dgm:pt modelId="{4036997A-01D9-4D8A-8901-3015C7389E6E}" type="sibTrans" cxnId="{63F47E29-A6FE-414D-AAE8-C3B0C9E0BA90}">
      <dgm:prSet/>
      <dgm:spPr/>
      <dgm:t>
        <a:bodyPr/>
        <a:lstStyle/>
        <a:p>
          <a:endParaRPr lang="pt-BR"/>
        </a:p>
      </dgm:t>
    </dgm:pt>
    <dgm:pt modelId="{C8A8DDAE-7B14-47EA-81F4-DB2572391863}">
      <dgm:prSet/>
      <dgm:spPr/>
      <dgm:t>
        <a:bodyPr/>
        <a:lstStyle/>
        <a:p>
          <a:r>
            <a:rPr lang="pt-BR"/>
            <a:t>Queries com </a:t>
          </a:r>
          <a:r>
            <a:rPr lang="pt-BR" err="1"/>
            <a:t>Inner</a:t>
          </a:r>
          <a:r>
            <a:rPr lang="pt-BR"/>
            <a:t> JOIN</a:t>
          </a:r>
        </a:p>
      </dgm:t>
    </dgm:pt>
    <dgm:pt modelId="{4AF2E7D2-65FA-4E7F-AD0F-340390DB11AF}" type="parTrans" cxnId="{796E8678-192F-4341-8E5A-251C819B31C0}">
      <dgm:prSet/>
      <dgm:spPr/>
      <dgm:t>
        <a:bodyPr/>
        <a:lstStyle/>
        <a:p>
          <a:endParaRPr lang="pt-BR"/>
        </a:p>
      </dgm:t>
    </dgm:pt>
    <dgm:pt modelId="{BA236924-1540-4DA6-9FB6-699B44A0AE8A}" type="sibTrans" cxnId="{796E8678-192F-4341-8E5A-251C819B31C0}">
      <dgm:prSet/>
      <dgm:spPr/>
      <dgm:t>
        <a:bodyPr/>
        <a:lstStyle/>
        <a:p>
          <a:endParaRPr lang="pt-BR"/>
        </a:p>
      </dgm:t>
    </dgm:pt>
    <dgm:pt modelId="{C8953850-081E-4DC3-8497-A95DE30115DB}">
      <dgm:prSet/>
      <dgm:spPr/>
      <dgm:t>
        <a:bodyPr/>
        <a:lstStyle/>
        <a:p>
          <a:r>
            <a:rPr lang="pt-BR"/>
            <a:t>Orientação no JOIN: LEFT JOIN &amp; RIGHT JOIN</a:t>
          </a:r>
        </a:p>
      </dgm:t>
    </dgm:pt>
    <dgm:pt modelId="{B4C8E29A-9FF9-456D-8767-574423EE6E6C}" type="parTrans" cxnId="{584B8B2B-36F0-48CE-AF70-87EE16CE548E}">
      <dgm:prSet/>
      <dgm:spPr/>
      <dgm:t>
        <a:bodyPr/>
        <a:lstStyle/>
        <a:p>
          <a:endParaRPr lang="pt-BR"/>
        </a:p>
      </dgm:t>
    </dgm:pt>
    <dgm:pt modelId="{80DB663C-5958-40FB-BF5D-22E3FC3E1618}" type="sibTrans" cxnId="{584B8B2B-36F0-48CE-AF70-87EE16CE548E}">
      <dgm:prSet/>
      <dgm:spPr/>
      <dgm:t>
        <a:bodyPr/>
        <a:lstStyle/>
        <a:p>
          <a:endParaRPr lang="pt-BR"/>
        </a:p>
      </dgm:t>
    </dgm:pt>
    <dgm:pt modelId="{40EAB78A-3D11-413D-87C2-96FD72FAAFCB}">
      <dgm:prSet/>
      <dgm:spPr/>
      <dgm:t>
        <a:bodyPr/>
        <a:lstStyle/>
        <a:p>
          <a:r>
            <a:rPr lang="pt-BR"/>
            <a:t>OUTER JOIN E NATURAL JOIN</a:t>
          </a:r>
        </a:p>
      </dgm:t>
    </dgm:pt>
    <dgm:pt modelId="{79207A1E-CE10-4EAC-9DBF-1CB01AF4E866}" type="parTrans" cxnId="{D58864E1-BD2F-4446-BBC6-8E12F9889FFB}">
      <dgm:prSet/>
      <dgm:spPr/>
      <dgm:t>
        <a:bodyPr/>
        <a:lstStyle/>
        <a:p>
          <a:endParaRPr lang="pt-BR"/>
        </a:p>
      </dgm:t>
    </dgm:pt>
    <dgm:pt modelId="{18FFAB05-5594-4DDA-BA60-3110A7BE1A0C}" type="sibTrans" cxnId="{D58864E1-BD2F-4446-BBC6-8E12F9889FFB}">
      <dgm:prSet/>
      <dgm:spPr/>
      <dgm:t>
        <a:bodyPr/>
        <a:lstStyle/>
        <a:p>
          <a:endParaRPr lang="pt-BR"/>
        </a:p>
      </dgm:t>
    </dgm:pt>
    <dgm:pt modelId="{34CC10DF-02DC-4495-9688-603022F78516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C73D4B3-7C7E-4C75-B634-1911F8D5C8B2}" type="pres">
      <dgm:prSet presAssocID="{0B16AD14-7C4F-4E60-95D9-CFB0422BBED1}" presName="arrow" presStyleLbl="bgShp" presStyleIdx="0" presStyleCnt="1"/>
      <dgm:spPr/>
    </dgm:pt>
    <dgm:pt modelId="{9C00ED44-DB39-471C-A0DB-F25A7A48C462}" type="pres">
      <dgm:prSet presAssocID="{0B16AD14-7C4F-4E60-95D9-CFB0422BBED1}" presName="linearProcess" presStyleCnt="0"/>
      <dgm:spPr/>
    </dgm:pt>
    <dgm:pt modelId="{CFC01F5D-1022-4603-A69A-ADA2A3AF8B9F}" type="pres">
      <dgm:prSet presAssocID="{C8599148-36CF-4BD4-8DA1-A0CAB0F8401C}" presName="textNode" presStyleLbl="node1" presStyleIdx="0" presStyleCnt="5">
        <dgm:presLayoutVars>
          <dgm:bulletEnabled val="1"/>
        </dgm:presLayoutVars>
      </dgm:prSet>
      <dgm:spPr/>
    </dgm:pt>
    <dgm:pt modelId="{B68FAC21-C412-4780-9B97-DF31F9885D52}" type="pres">
      <dgm:prSet presAssocID="{CFCA41B2-2C38-41D5-A769-A8876267547A}" presName="sibTrans" presStyleCnt="0"/>
      <dgm:spPr/>
    </dgm:pt>
    <dgm:pt modelId="{5A7128AD-A06D-4745-A0FE-59CAFCBAC1F3}" type="pres">
      <dgm:prSet presAssocID="{4329292D-D625-44EC-A0AA-2FA132395E50}" presName="textNode" presStyleLbl="node1" presStyleIdx="1" presStyleCnt="5">
        <dgm:presLayoutVars>
          <dgm:bulletEnabled val="1"/>
        </dgm:presLayoutVars>
      </dgm:prSet>
      <dgm:spPr/>
    </dgm:pt>
    <dgm:pt modelId="{FC0CCE13-EC60-467A-9A6C-0C7BA3DEAB44}" type="pres">
      <dgm:prSet presAssocID="{4036997A-01D9-4D8A-8901-3015C7389E6E}" presName="sibTrans" presStyleCnt="0"/>
      <dgm:spPr/>
    </dgm:pt>
    <dgm:pt modelId="{EBECB925-EACB-4D0D-8F0D-B4A5417A002F}" type="pres">
      <dgm:prSet presAssocID="{C8A8DDAE-7B14-47EA-81F4-DB2572391863}" presName="textNode" presStyleLbl="node1" presStyleIdx="2" presStyleCnt="5">
        <dgm:presLayoutVars>
          <dgm:bulletEnabled val="1"/>
        </dgm:presLayoutVars>
      </dgm:prSet>
      <dgm:spPr/>
    </dgm:pt>
    <dgm:pt modelId="{D16CBAEC-B4ED-4070-9658-78CB2C7EADAD}" type="pres">
      <dgm:prSet presAssocID="{BA236924-1540-4DA6-9FB6-699B44A0AE8A}" presName="sibTrans" presStyleCnt="0"/>
      <dgm:spPr/>
    </dgm:pt>
    <dgm:pt modelId="{52B09BEC-9291-4A9C-A94D-6069CF9F8F8E}" type="pres">
      <dgm:prSet presAssocID="{C8953850-081E-4DC3-8497-A95DE30115DB}" presName="textNode" presStyleLbl="node1" presStyleIdx="3" presStyleCnt="5">
        <dgm:presLayoutVars>
          <dgm:bulletEnabled val="1"/>
        </dgm:presLayoutVars>
      </dgm:prSet>
      <dgm:spPr/>
    </dgm:pt>
    <dgm:pt modelId="{6AC1AD86-0942-4A19-9C35-83EDDCECEF9A}" type="pres">
      <dgm:prSet presAssocID="{80DB663C-5958-40FB-BF5D-22E3FC3E1618}" presName="sibTrans" presStyleCnt="0"/>
      <dgm:spPr/>
    </dgm:pt>
    <dgm:pt modelId="{99975377-19BE-470E-A740-84796D6983C8}" type="pres">
      <dgm:prSet presAssocID="{40EAB78A-3D11-413D-87C2-96FD72FAAFC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3F47E29-A6FE-414D-AAE8-C3B0C9E0BA90}" srcId="{0B16AD14-7C4F-4E60-95D9-CFB0422BBED1}" destId="{4329292D-D625-44EC-A0AA-2FA132395E50}" srcOrd="1" destOrd="0" parTransId="{2393A861-A4F6-4526-97C6-A50AB7E70B0B}" sibTransId="{4036997A-01D9-4D8A-8901-3015C7389E6E}"/>
    <dgm:cxn modelId="{584B8B2B-36F0-48CE-AF70-87EE16CE548E}" srcId="{0B16AD14-7C4F-4E60-95D9-CFB0422BBED1}" destId="{C8953850-081E-4DC3-8497-A95DE30115DB}" srcOrd="3" destOrd="0" parTransId="{B4C8E29A-9FF9-456D-8767-574423EE6E6C}" sibTransId="{80DB663C-5958-40FB-BF5D-22E3FC3E1618}"/>
    <dgm:cxn modelId="{2D1C1C30-C22C-4B5C-812D-1B81391C566E}" type="presOf" srcId="{4329292D-D625-44EC-A0AA-2FA132395E50}" destId="{5A7128AD-A06D-4745-A0FE-59CAFCBAC1F3}" srcOrd="0" destOrd="0" presId="urn:microsoft.com/office/officeart/2005/8/layout/hProcess9"/>
    <dgm:cxn modelId="{CBBB4861-287E-445B-AD3D-9F208F6E809B}" type="presOf" srcId="{0B16AD14-7C4F-4E60-95D9-CFB0422BBED1}" destId="{34CC10DF-02DC-4495-9688-603022F78516}" srcOrd="0" destOrd="0" presId="urn:microsoft.com/office/officeart/2005/8/layout/hProcess9"/>
    <dgm:cxn modelId="{B6994A6B-DBCA-4983-B951-B0447777FD59}" type="presOf" srcId="{C8A8DDAE-7B14-47EA-81F4-DB2572391863}" destId="{EBECB925-EACB-4D0D-8F0D-B4A5417A002F}" srcOrd="0" destOrd="0" presId="urn:microsoft.com/office/officeart/2005/8/layout/hProcess9"/>
    <dgm:cxn modelId="{C509C651-6391-421B-8A05-A0FAFF1AB123}" srcId="{0B16AD14-7C4F-4E60-95D9-CFB0422BBED1}" destId="{C8599148-36CF-4BD4-8DA1-A0CAB0F8401C}" srcOrd="0" destOrd="0" parTransId="{788FC6AA-359A-4741-8637-A500B50D2FA9}" sibTransId="{CFCA41B2-2C38-41D5-A769-A8876267547A}"/>
    <dgm:cxn modelId="{59E76A54-CCA6-495F-BACA-D16B4E63DBAC}" type="presOf" srcId="{C8953850-081E-4DC3-8497-A95DE30115DB}" destId="{52B09BEC-9291-4A9C-A94D-6069CF9F8F8E}" srcOrd="0" destOrd="0" presId="urn:microsoft.com/office/officeart/2005/8/layout/hProcess9"/>
    <dgm:cxn modelId="{796E8678-192F-4341-8E5A-251C819B31C0}" srcId="{0B16AD14-7C4F-4E60-95D9-CFB0422BBED1}" destId="{C8A8DDAE-7B14-47EA-81F4-DB2572391863}" srcOrd="2" destOrd="0" parTransId="{4AF2E7D2-65FA-4E7F-AD0F-340390DB11AF}" sibTransId="{BA236924-1540-4DA6-9FB6-699B44A0AE8A}"/>
    <dgm:cxn modelId="{162FBEB7-B213-4385-9ED8-1583547921B3}" type="presOf" srcId="{C8599148-36CF-4BD4-8DA1-A0CAB0F8401C}" destId="{CFC01F5D-1022-4603-A69A-ADA2A3AF8B9F}" srcOrd="0" destOrd="0" presId="urn:microsoft.com/office/officeart/2005/8/layout/hProcess9"/>
    <dgm:cxn modelId="{D58864E1-BD2F-4446-BBC6-8E12F9889FFB}" srcId="{0B16AD14-7C4F-4E60-95D9-CFB0422BBED1}" destId="{40EAB78A-3D11-413D-87C2-96FD72FAAFCB}" srcOrd="4" destOrd="0" parTransId="{79207A1E-CE10-4EAC-9DBF-1CB01AF4E866}" sibTransId="{18FFAB05-5594-4DDA-BA60-3110A7BE1A0C}"/>
    <dgm:cxn modelId="{D4358BF6-5826-4205-B174-4A29AA2D400C}" type="presOf" srcId="{40EAB78A-3D11-413D-87C2-96FD72FAAFCB}" destId="{99975377-19BE-470E-A740-84796D6983C8}" srcOrd="0" destOrd="0" presId="urn:microsoft.com/office/officeart/2005/8/layout/hProcess9"/>
    <dgm:cxn modelId="{63D44EA0-E22F-4B63-B257-FA0CA37DC97F}" type="presParOf" srcId="{34CC10DF-02DC-4495-9688-603022F78516}" destId="{6C73D4B3-7C7E-4C75-B634-1911F8D5C8B2}" srcOrd="0" destOrd="0" presId="urn:microsoft.com/office/officeart/2005/8/layout/hProcess9"/>
    <dgm:cxn modelId="{2579E56A-8395-42F6-AF93-3864459C7509}" type="presParOf" srcId="{34CC10DF-02DC-4495-9688-603022F78516}" destId="{9C00ED44-DB39-471C-A0DB-F25A7A48C462}" srcOrd="1" destOrd="0" presId="urn:microsoft.com/office/officeart/2005/8/layout/hProcess9"/>
    <dgm:cxn modelId="{2B2D5EF0-99F3-46A5-9833-621064829912}" type="presParOf" srcId="{9C00ED44-DB39-471C-A0DB-F25A7A48C462}" destId="{CFC01F5D-1022-4603-A69A-ADA2A3AF8B9F}" srcOrd="0" destOrd="0" presId="urn:microsoft.com/office/officeart/2005/8/layout/hProcess9"/>
    <dgm:cxn modelId="{D47CBB0E-DCFB-45D3-AE3E-1AF878375A89}" type="presParOf" srcId="{9C00ED44-DB39-471C-A0DB-F25A7A48C462}" destId="{B68FAC21-C412-4780-9B97-DF31F9885D52}" srcOrd="1" destOrd="0" presId="urn:microsoft.com/office/officeart/2005/8/layout/hProcess9"/>
    <dgm:cxn modelId="{00E2BCF8-DA7D-4569-8FF7-A0D98F581598}" type="presParOf" srcId="{9C00ED44-DB39-471C-A0DB-F25A7A48C462}" destId="{5A7128AD-A06D-4745-A0FE-59CAFCBAC1F3}" srcOrd="2" destOrd="0" presId="urn:microsoft.com/office/officeart/2005/8/layout/hProcess9"/>
    <dgm:cxn modelId="{2FDA5494-F496-4509-B043-86743FCD25D3}" type="presParOf" srcId="{9C00ED44-DB39-471C-A0DB-F25A7A48C462}" destId="{FC0CCE13-EC60-467A-9A6C-0C7BA3DEAB44}" srcOrd="3" destOrd="0" presId="urn:microsoft.com/office/officeart/2005/8/layout/hProcess9"/>
    <dgm:cxn modelId="{F6EEF2E2-CC4D-4320-AC35-7C7543449F37}" type="presParOf" srcId="{9C00ED44-DB39-471C-A0DB-F25A7A48C462}" destId="{EBECB925-EACB-4D0D-8F0D-B4A5417A002F}" srcOrd="4" destOrd="0" presId="urn:microsoft.com/office/officeart/2005/8/layout/hProcess9"/>
    <dgm:cxn modelId="{2336FB87-326B-4B8D-BD6D-D884AAAAE966}" type="presParOf" srcId="{9C00ED44-DB39-471C-A0DB-F25A7A48C462}" destId="{D16CBAEC-B4ED-4070-9658-78CB2C7EADAD}" srcOrd="5" destOrd="0" presId="urn:microsoft.com/office/officeart/2005/8/layout/hProcess9"/>
    <dgm:cxn modelId="{8B6F000D-5EEE-4EE3-B7F3-BAA4260AD9CF}" type="presParOf" srcId="{9C00ED44-DB39-471C-A0DB-F25A7A48C462}" destId="{52B09BEC-9291-4A9C-A94D-6069CF9F8F8E}" srcOrd="6" destOrd="0" presId="urn:microsoft.com/office/officeart/2005/8/layout/hProcess9"/>
    <dgm:cxn modelId="{D20C21CA-FE3F-4422-A7F9-9EC16B7B6006}" type="presParOf" srcId="{9C00ED44-DB39-471C-A0DB-F25A7A48C462}" destId="{6AC1AD86-0942-4A19-9C35-83EDDCECEF9A}" srcOrd="7" destOrd="0" presId="urn:microsoft.com/office/officeart/2005/8/layout/hProcess9"/>
    <dgm:cxn modelId="{3AB6848C-272E-4472-9670-08DBA16A9596}" type="presParOf" srcId="{9C00ED44-DB39-471C-A0DB-F25A7A48C462}" destId="{99975377-19BE-470E-A740-84796D6983C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2BC74-7A4B-4199-AEBF-C6E0D70AA48B}">
      <dsp:nvSpPr>
        <dsp:cNvPr id="0" name=""/>
        <dsp:cNvSpPr/>
      </dsp:nvSpPr>
      <dsp:spPr>
        <a:xfrm>
          <a:off x="620293" y="0"/>
          <a:ext cx="702998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858DE-7808-4E1D-AEB1-271CFD8CF692}">
      <dsp:nvSpPr>
        <dsp:cNvPr id="0" name=""/>
        <dsp:cNvSpPr/>
      </dsp:nvSpPr>
      <dsp:spPr>
        <a:xfrm>
          <a:off x="413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Explorando modelo de dados relacional</a:t>
          </a:r>
          <a:endParaRPr lang="pt-BR" sz="2200" kern="1200"/>
        </a:p>
      </dsp:txBody>
      <dsp:txXfrm>
        <a:off x="75559" y="1168699"/>
        <a:ext cx="1848074" cy="1320200"/>
      </dsp:txXfrm>
    </dsp:sp>
    <dsp:sp modelId="{BF6C3A64-D3BC-40F3-99F0-9CF8402F2464}">
      <dsp:nvSpPr>
        <dsp:cNvPr id="0" name=""/>
        <dsp:cNvSpPr/>
      </dsp:nvSpPr>
      <dsp:spPr>
        <a:xfrm>
          <a:off x="209459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Mapeamento ER/Relacinal</a:t>
          </a:r>
        </a:p>
      </dsp:txBody>
      <dsp:txXfrm>
        <a:off x="2166019" y="1168699"/>
        <a:ext cx="1848074" cy="1320200"/>
      </dsp:txXfrm>
    </dsp:sp>
    <dsp:sp modelId="{EFF23DD7-1758-4B13-8072-015291A933DD}">
      <dsp:nvSpPr>
        <dsp:cNvPr id="0" name=""/>
        <dsp:cNvSpPr/>
      </dsp:nvSpPr>
      <dsp:spPr>
        <a:xfrm>
          <a:off x="418506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Hands on: Estudo de Caso</a:t>
          </a:r>
        </a:p>
      </dsp:txBody>
      <dsp:txXfrm>
        <a:off x="4256480" y="1168699"/>
        <a:ext cx="1848074" cy="1320200"/>
      </dsp:txXfrm>
    </dsp:sp>
    <dsp:sp modelId="{AC693588-545F-4759-90B0-FA191429165C}">
      <dsp:nvSpPr>
        <dsp:cNvPr id="0" name=""/>
        <dsp:cNvSpPr/>
      </dsp:nvSpPr>
      <dsp:spPr>
        <a:xfrm>
          <a:off x="627552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DESAFIO</a:t>
          </a:r>
        </a:p>
      </dsp:txBody>
      <dsp:txXfrm>
        <a:off x="6346940" y="1168699"/>
        <a:ext cx="1848074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30AD8-AAF4-4D46-BE33-71067BE99648}">
      <dsp:nvSpPr>
        <dsp:cNvPr id="0" name=""/>
        <dsp:cNvSpPr/>
      </dsp:nvSpPr>
      <dsp:spPr>
        <a:xfrm>
          <a:off x="0" y="1828800"/>
          <a:ext cx="69011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124C6-1B43-454B-997C-0F6F679E0644}">
      <dsp:nvSpPr>
        <dsp:cNvPr id="0" name=""/>
        <dsp:cNvSpPr/>
      </dsp:nvSpPr>
      <dsp:spPr>
        <a:xfrm rot="8100000">
          <a:off x="5628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A068-463C-47FD-BCC1-539FABDC434F}">
      <dsp:nvSpPr>
        <dsp:cNvPr id="0" name=""/>
        <dsp:cNvSpPr/>
      </dsp:nvSpPr>
      <dsp:spPr>
        <a:xfrm>
          <a:off x="8616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15A0-3B5D-4EBE-906A-41354566C657}">
      <dsp:nvSpPr>
        <dsp:cNvPr id="0" name=""/>
        <dsp:cNvSpPr/>
      </dsp:nvSpPr>
      <dsp:spPr>
        <a:xfrm>
          <a:off x="380971" y="74615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Entidades fortes e fracas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 binário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Atributos multivalorados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Relacionamentos N-ários</a:t>
          </a:r>
          <a:endParaRPr lang="pt-BR" sz="1100" kern="1200"/>
        </a:p>
      </dsp:txBody>
      <dsp:txXfrm>
        <a:off x="380971" y="746150"/>
        <a:ext cx="2510301" cy="1082649"/>
      </dsp:txXfrm>
    </dsp:sp>
    <dsp:sp modelId="{0471427E-19A3-48A6-998A-858E9DFF501B}">
      <dsp:nvSpPr>
        <dsp:cNvPr id="0" name=""/>
        <dsp:cNvSpPr/>
      </dsp:nvSpPr>
      <dsp:spPr>
        <a:xfrm>
          <a:off x="380971" y="36575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Algoritmo de mapeamento</a:t>
          </a:r>
          <a:endParaRPr lang="pt-BR" sz="1400" kern="1200"/>
        </a:p>
      </dsp:txBody>
      <dsp:txXfrm>
        <a:off x="380971" y="365759"/>
        <a:ext cx="2510301" cy="380390"/>
      </dsp:txXfrm>
    </dsp:sp>
    <dsp:sp modelId="{785BA099-28AF-40F7-AFC9-65304A1F8B26}">
      <dsp:nvSpPr>
        <dsp:cNvPr id="0" name=""/>
        <dsp:cNvSpPr/>
      </dsp:nvSpPr>
      <dsp:spPr>
        <a:xfrm>
          <a:off x="19077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3ECD-6409-4A1C-BE2D-56E97ACFCDF1}">
      <dsp:nvSpPr>
        <dsp:cNvPr id="0" name=""/>
        <dsp:cNvSpPr/>
      </dsp:nvSpPr>
      <dsp:spPr>
        <a:xfrm>
          <a:off x="15654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E335-61B3-4C38-9B17-3723C90A412D}">
      <dsp:nvSpPr>
        <dsp:cNvPr id="0" name=""/>
        <dsp:cNvSpPr/>
      </dsp:nvSpPr>
      <dsp:spPr>
        <a:xfrm rot="18900000">
          <a:off x="3931797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35DE-9004-4178-9028-4456E057813C}">
      <dsp:nvSpPr>
        <dsp:cNvPr id="0" name=""/>
        <dsp:cNvSpPr/>
      </dsp:nvSpPr>
      <dsp:spPr>
        <a:xfrm>
          <a:off x="3961678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F8D9-8EB4-4817-85ED-05B916871270}">
      <dsp:nvSpPr>
        <dsp:cNvPr id="0" name=""/>
        <dsp:cNvSpPr/>
      </dsp:nvSpPr>
      <dsp:spPr>
        <a:xfrm>
          <a:off x="4256481" y="182880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6985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Especialização e Generalização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 Multipla Herança</a:t>
          </a:r>
          <a:endParaRPr lang="pt-BR" sz="1100" b="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Categorias</a:t>
          </a:r>
        </a:p>
      </dsp:txBody>
      <dsp:txXfrm>
        <a:off x="4256481" y="1828800"/>
        <a:ext cx="2510301" cy="1082649"/>
      </dsp:txXfrm>
    </dsp:sp>
    <dsp:sp modelId="{D37A48C9-5E88-42FA-91D4-540482176F12}">
      <dsp:nvSpPr>
        <dsp:cNvPr id="0" name=""/>
        <dsp:cNvSpPr/>
      </dsp:nvSpPr>
      <dsp:spPr>
        <a:xfrm>
          <a:off x="4256481" y="291144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Mapeando Construtores do modelo EER</a:t>
          </a:r>
        </a:p>
      </dsp:txBody>
      <dsp:txXfrm>
        <a:off x="4256481" y="2911449"/>
        <a:ext cx="2510301" cy="380390"/>
      </dsp:txXfrm>
    </dsp:sp>
    <dsp:sp modelId="{DF9894DE-2D67-4326-BA65-E0F30276F471}">
      <dsp:nvSpPr>
        <dsp:cNvPr id="0" name=""/>
        <dsp:cNvSpPr/>
      </dsp:nvSpPr>
      <dsp:spPr>
        <a:xfrm>
          <a:off x="4066286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5C039-093D-468B-8BEC-ADD5FBAEF31B}">
      <dsp:nvSpPr>
        <dsp:cNvPr id="0" name=""/>
        <dsp:cNvSpPr/>
      </dsp:nvSpPr>
      <dsp:spPr>
        <a:xfrm>
          <a:off x="403111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2DA6-FCD4-4E7D-AF35-75C666D4A2D6}">
      <dsp:nvSpPr>
        <dsp:cNvPr id="0" name=""/>
        <dsp:cNvSpPr/>
      </dsp:nvSpPr>
      <dsp:spPr>
        <a:xfrm>
          <a:off x="646172" y="0"/>
          <a:ext cx="7323286" cy="32262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1A6D-EA0E-44ED-A4DE-2AEF9DEBB799}">
      <dsp:nvSpPr>
        <dsp:cNvPr id="0" name=""/>
        <dsp:cNvSpPr/>
      </dsp:nvSpPr>
      <dsp:spPr>
        <a:xfrm>
          <a:off x="4206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SQL Básico, DDL e DML</a:t>
          </a:r>
          <a:endParaRPr lang="pt-BR" sz="2000" kern="1200"/>
        </a:p>
      </dsp:txBody>
      <dsp:txXfrm>
        <a:off x="67204" y="1030881"/>
        <a:ext cx="2650525" cy="1164515"/>
      </dsp:txXfrm>
    </dsp:sp>
    <dsp:sp modelId="{F5F95D83-BC2B-4A3C-B6F5-AD06B97CF526}">
      <dsp:nvSpPr>
        <dsp:cNvPr id="0" name=""/>
        <dsp:cNvSpPr/>
      </dsp:nvSpPr>
      <dsp:spPr>
        <a:xfrm>
          <a:off x="2919554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/>
            </a:rPr>
            <a:t> </a:t>
          </a:r>
          <a:r>
            <a:rPr lang="pt-BR" sz="2000" b="1" kern="1200"/>
            <a:t>Explorando</a:t>
          </a:r>
          <a:r>
            <a:rPr lang="pt-BR" sz="2000" b="1" kern="1200">
              <a:latin typeface="Arial"/>
            </a:rPr>
            <a:t> </a:t>
          </a:r>
          <a:r>
            <a:rPr lang="pt-BR" sz="2000" b="1" kern="1200" err="1">
              <a:latin typeface="Arial"/>
            </a:rPr>
            <a:t>SGBDs</a:t>
          </a:r>
          <a:r>
            <a:rPr lang="pt-BR" sz="2000" b="1" kern="1200">
              <a:latin typeface="Arial"/>
            </a:rPr>
            <a:t>:</a:t>
          </a:r>
          <a:r>
            <a:rPr lang="pt-BR" sz="2000" b="1" kern="1200"/>
            <a:t> MySQL e PostgreSQL</a:t>
          </a:r>
        </a:p>
      </dsp:txBody>
      <dsp:txXfrm>
        <a:off x="2982552" y="1030881"/>
        <a:ext cx="2650525" cy="1164515"/>
      </dsp:txXfrm>
    </dsp:sp>
    <dsp:sp modelId="{61AD92C9-9917-43ED-8A78-20C74885BB4E}">
      <dsp:nvSpPr>
        <dsp:cNvPr id="0" name=""/>
        <dsp:cNvSpPr/>
      </dsp:nvSpPr>
      <dsp:spPr>
        <a:xfrm>
          <a:off x="5834902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Arial"/>
            </a:rPr>
            <a:t>DESAFIO</a:t>
          </a:r>
          <a:endParaRPr lang="pt-BR" sz="2000" b="1" kern="1200"/>
        </a:p>
      </dsp:txBody>
      <dsp:txXfrm>
        <a:off x="5897900" y="1030881"/>
        <a:ext cx="2650525" cy="116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582835" y="0"/>
          <a:ext cx="6605469" cy="33492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96340-4552-4C77-AC9B-D4DD7ED200C2}">
      <dsp:nvSpPr>
        <dsp:cNvPr id="0" name=""/>
        <dsp:cNvSpPr/>
      </dsp:nvSpPr>
      <dsp:spPr>
        <a:xfrm>
          <a:off x="3889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Explorando os Comandos de DDL – Data </a:t>
          </a:r>
          <a:r>
            <a:rPr lang="pt-BR" sz="1300" b="0" i="0" kern="1200" err="1"/>
            <a:t>Definition</a:t>
          </a:r>
          <a:r>
            <a:rPr lang="pt-BR" sz="1300" b="0" i="0" kern="1200"/>
            <a:t> </a:t>
          </a:r>
          <a:r>
            <a:rPr lang="pt-BR" sz="1300" b="0" i="0" kern="1200" err="1"/>
            <a:t>Language</a:t>
          </a:r>
          <a:r>
            <a:rPr lang="pt-BR" sz="1300" b="0" i="0" kern="1200"/>
            <a:t> </a:t>
          </a:r>
          <a:endParaRPr lang="pt-BR" sz="1300" kern="1200"/>
        </a:p>
      </dsp:txBody>
      <dsp:txXfrm>
        <a:off x="69288" y="1070184"/>
        <a:ext cx="1739891" cy="1208915"/>
      </dsp:txXfrm>
    </dsp:sp>
    <dsp:sp modelId="{D4A97EBA-9C03-4A0A-94E6-804619441377}">
      <dsp:nvSpPr>
        <dsp:cNvPr id="0" name=""/>
        <dsp:cNvSpPr/>
      </dsp:nvSpPr>
      <dsp:spPr>
        <a:xfrm>
          <a:off x="1968113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Criando Expressões com SQL </a:t>
          </a:r>
        </a:p>
      </dsp:txBody>
      <dsp:txXfrm>
        <a:off x="2033512" y="1070184"/>
        <a:ext cx="1739891" cy="1208915"/>
      </dsp:txXfrm>
    </dsp:sp>
    <dsp:sp modelId="{98EF72F1-8F23-4E4C-91D0-E1D30FF1C0A5}">
      <dsp:nvSpPr>
        <dsp:cNvPr id="0" name=""/>
        <dsp:cNvSpPr/>
      </dsp:nvSpPr>
      <dsp:spPr>
        <a:xfrm>
          <a:off x="3932337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Concatenando Texto em uma Query SQL </a:t>
          </a:r>
        </a:p>
      </dsp:txBody>
      <dsp:txXfrm>
        <a:off x="3997736" y="1070184"/>
        <a:ext cx="1739891" cy="1208915"/>
      </dsp:txXfrm>
    </dsp:sp>
    <dsp:sp modelId="{3BC515C6-CC75-4C18-84B2-0070D66FC1A4}">
      <dsp:nvSpPr>
        <dsp:cNvPr id="0" name=""/>
        <dsp:cNvSpPr/>
      </dsp:nvSpPr>
      <dsp:spPr>
        <a:xfrm>
          <a:off x="5896561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Comandos baseados em operações matemáticas: UNION, INTERSECTION &amp; EXCEPT </a:t>
          </a:r>
        </a:p>
      </dsp:txBody>
      <dsp:txXfrm>
        <a:off x="5961960" y="1070184"/>
        <a:ext cx="1739891" cy="1208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0" y="0"/>
          <a:ext cx="6342106" cy="34853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5F281-B863-45E9-85FE-6AAA5B349D57}">
      <dsp:nvSpPr>
        <dsp:cNvPr id="0" name=""/>
        <dsp:cNvSpPr/>
      </dsp:nvSpPr>
      <dsp:spPr>
        <a:xfrm>
          <a:off x="204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ordenação: ORDER BY Statement </a:t>
          </a:r>
        </a:p>
      </dsp:txBody>
      <dsp:txXfrm>
        <a:off x="60294" y="1103838"/>
        <a:ext cx="1076662" cy="1277634"/>
      </dsp:txXfrm>
    </dsp:sp>
    <dsp:sp modelId="{52E7CA07-B898-4011-A5FC-991097AA57FE}">
      <dsp:nvSpPr>
        <dsp:cNvPr id="0" name=""/>
        <dsp:cNvSpPr/>
      </dsp:nvSpPr>
      <dsp:spPr>
        <a:xfrm>
          <a:off x="125485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Funções de agregação de dados com SQL </a:t>
          </a:r>
        </a:p>
      </dsp:txBody>
      <dsp:txXfrm>
        <a:off x="1313104" y="1103838"/>
        <a:ext cx="1076662" cy="1277634"/>
      </dsp:txXfrm>
    </dsp:sp>
    <dsp:sp modelId="{20DB662C-8540-4A02-9A48-4DAD63EE2D95}">
      <dsp:nvSpPr>
        <dsp:cNvPr id="0" name=""/>
        <dsp:cNvSpPr/>
      </dsp:nvSpPr>
      <dsp:spPr>
        <a:xfrm>
          <a:off x="250766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agrupamento: GROUP BY Statement </a:t>
          </a:r>
        </a:p>
      </dsp:txBody>
      <dsp:txXfrm>
        <a:off x="2565914" y="1103838"/>
        <a:ext cx="1076662" cy="1277634"/>
      </dsp:txXfrm>
    </dsp:sp>
    <dsp:sp modelId="{764F35D6-2688-434D-B883-BC7A9FE9DED7}">
      <dsp:nvSpPr>
        <dsp:cNvPr id="0" name=""/>
        <dsp:cNvSpPr/>
      </dsp:nvSpPr>
      <dsp:spPr>
        <a:xfrm>
          <a:off x="376047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HAVING Statement </a:t>
          </a:r>
        </a:p>
      </dsp:txBody>
      <dsp:txXfrm>
        <a:off x="3818724" y="1103838"/>
        <a:ext cx="1076662" cy="1277634"/>
      </dsp:txXfrm>
    </dsp:sp>
    <dsp:sp modelId="{B7B1D549-2CEB-4305-82D2-237AA64C6BA6}">
      <dsp:nvSpPr>
        <dsp:cNvPr id="0" name=""/>
        <dsp:cNvSpPr/>
      </dsp:nvSpPr>
      <dsp:spPr>
        <a:xfrm>
          <a:off x="501328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Universidade </a:t>
          </a:r>
        </a:p>
      </dsp:txBody>
      <dsp:txXfrm>
        <a:off x="5071534" y="1103838"/>
        <a:ext cx="1076662" cy="1277634"/>
      </dsp:txXfrm>
    </dsp:sp>
    <dsp:sp modelId="{CEC418CA-286F-4C37-B72D-9B35AF9DB7EC}">
      <dsp:nvSpPr>
        <dsp:cNvPr id="0" name=""/>
        <dsp:cNvSpPr/>
      </dsp:nvSpPr>
      <dsp:spPr>
        <a:xfrm>
          <a:off x="6266100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E-commerce </a:t>
          </a:r>
        </a:p>
      </dsp:txBody>
      <dsp:txXfrm>
        <a:off x="6324345" y="1103838"/>
        <a:ext cx="1076662" cy="1277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D4B3-7C7E-4C75-B634-1911F8D5C8B2}">
      <dsp:nvSpPr>
        <dsp:cNvPr id="0" name=""/>
        <dsp:cNvSpPr/>
      </dsp:nvSpPr>
      <dsp:spPr>
        <a:xfrm>
          <a:off x="633232" y="0"/>
          <a:ext cx="7176635" cy="351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1F5D-1022-4603-A69A-ADA2A3AF8B9F}">
      <dsp:nvSpPr>
        <dsp:cNvPr id="0" name=""/>
        <dsp:cNvSpPr/>
      </dsp:nvSpPr>
      <dsp:spPr>
        <a:xfrm>
          <a:off x="3710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Case </a:t>
          </a:r>
          <a:r>
            <a:rPr lang="pt-BR" sz="1700" kern="1200" err="1"/>
            <a:t>Statement</a:t>
          </a:r>
          <a:endParaRPr lang="pt-BR" sz="1700" kern="1200"/>
        </a:p>
      </dsp:txBody>
      <dsp:txXfrm>
        <a:off x="72392" y="1123907"/>
        <a:ext cx="1484882" cy="1269603"/>
      </dsp:txXfrm>
    </dsp:sp>
    <dsp:sp modelId="{5A7128AD-A06D-4745-A0FE-59CAFCBAC1F3}">
      <dsp:nvSpPr>
        <dsp:cNvPr id="0" name=""/>
        <dsp:cNvSpPr/>
      </dsp:nvSpPr>
      <dsp:spPr>
        <a:xfrm>
          <a:off x="1707068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Entendendo Queries para Múltiplas tabelas com </a:t>
          </a:r>
          <a:r>
            <a:rPr lang="pt-BR" sz="1700" kern="1200" err="1"/>
            <a:t>Joins</a:t>
          </a:r>
          <a:endParaRPr lang="pt-BR" sz="1700" kern="1200"/>
        </a:p>
      </dsp:txBody>
      <dsp:txXfrm>
        <a:off x="1775750" y="1123907"/>
        <a:ext cx="1484882" cy="1269603"/>
      </dsp:txXfrm>
    </dsp:sp>
    <dsp:sp modelId="{EBECB925-EACB-4D0D-8F0D-B4A5417A002F}">
      <dsp:nvSpPr>
        <dsp:cNvPr id="0" name=""/>
        <dsp:cNvSpPr/>
      </dsp:nvSpPr>
      <dsp:spPr>
        <a:xfrm>
          <a:off x="3410427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Queries com </a:t>
          </a:r>
          <a:r>
            <a:rPr lang="pt-BR" sz="1700" kern="1200" err="1"/>
            <a:t>Inner</a:t>
          </a:r>
          <a:r>
            <a:rPr lang="pt-BR" sz="1700" kern="1200"/>
            <a:t> JOIN</a:t>
          </a:r>
        </a:p>
      </dsp:txBody>
      <dsp:txXfrm>
        <a:off x="3479109" y="1123907"/>
        <a:ext cx="1484882" cy="1269603"/>
      </dsp:txXfrm>
    </dsp:sp>
    <dsp:sp modelId="{52B09BEC-9291-4A9C-A94D-6069CF9F8F8E}">
      <dsp:nvSpPr>
        <dsp:cNvPr id="0" name=""/>
        <dsp:cNvSpPr/>
      </dsp:nvSpPr>
      <dsp:spPr>
        <a:xfrm>
          <a:off x="5113785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Orientação no JOIN: LEFT JOIN &amp; RIGHT JOIN</a:t>
          </a:r>
        </a:p>
      </dsp:txBody>
      <dsp:txXfrm>
        <a:off x="5182467" y="1123907"/>
        <a:ext cx="1484882" cy="1269603"/>
      </dsp:txXfrm>
    </dsp:sp>
    <dsp:sp modelId="{99975377-19BE-470E-A740-84796D6983C8}">
      <dsp:nvSpPr>
        <dsp:cNvPr id="0" name=""/>
        <dsp:cNvSpPr/>
      </dsp:nvSpPr>
      <dsp:spPr>
        <a:xfrm>
          <a:off x="6817144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OUTER JOIN E NATURAL JOIN</a:t>
          </a:r>
        </a:p>
      </dsp:txBody>
      <dsp:txXfrm>
        <a:off x="6885826" y="1123907"/>
        <a:ext cx="1484882" cy="1269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14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057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16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880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163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6682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1085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752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964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2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Conforme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mundo</a:t>
            </a:r>
            <a:r>
              <a:rPr lang="en-US">
                <a:latin typeface="Calibri"/>
                <a:cs typeface="Calibri"/>
              </a:rPr>
              <a:t> real é </a:t>
            </a:r>
            <a:r>
              <a:rPr lang="en-US" err="1">
                <a:latin typeface="Calibri"/>
                <a:cs typeface="Calibri"/>
              </a:rPr>
              <a:t>modificado</a:t>
            </a:r>
            <a:r>
              <a:rPr lang="en-US">
                <a:latin typeface="Calibri"/>
                <a:cs typeface="Calibri"/>
              </a:rPr>
              <a:t>,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também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modifica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9212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3756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290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8647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225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3668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148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284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750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8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8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Qual a </a:t>
            </a:r>
            <a:r>
              <a:rPr lang="en-US" err="1"/>
              <a:t>diferença</a:t>
            </a:r>
            <a:r>
              <a:rPr lang="en-US"/>
              <a:t> entre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proposicional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predicados</a:t>
            </a:r>
            <a:r>
              <a:rPr lang="en-US"/>
              <a:t>?</a:t>
            </a:r>
            <a:endParaRPr lang="pt-BR"/>
          </a:p>
          <a:p>
            <a:pPr>
              <a:buNone/>
            </a:pPr>
            <a:r>
              <a:rPr lang="pt"/>
              <a:t>A </a:t>
            </a:r>
            <a:r>
              <a:rPr lang="pt" b="1"/>
              <a:t>lógica proposicional</a:t>
            </a:r>
            <a:r>
              <a:rPr lang="pt"/>
              <a:t> é a </a:t>
            </a:r>
            <a:r>
              <a:rPr lang="pt" b="1"/>
              <a:t>lógica</a:t>
            </a:r>
            <a:r>
              <a:rPr lang="pt"/>
              <a:t> que lida com uma coleção de declarações declarativas que possuem um valor de verdade, verdadeiro ou falso. A </a:t>
            </a:r>
            <a:r>
              <a:rPr lang="pt" b="1"/>
              <a:t>lógica de predicado</a:t>
            </a:r>
            <a:r>
              <a:rPr lang="pt"/>
              <a:t> é uma expressão que consiste em variáveis com um domínio especificado. Consiste em objetos, relações e funções </a:t>
            </a:r>
            <a:r>
              <a:rPr lang="pt" b="1"/>
              <a:t>entre</a:t>
            </a:r>
            <a:r>
              <a:rPr lang="pt"/>
              <a:t> os objetos.</a:t>
            </a:r>
            <a:endParaRPr lang="pt-BR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1813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21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758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2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7638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88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998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474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79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630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02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478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786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7418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9857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042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255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735891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296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261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787342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907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53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1483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313073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6708826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41564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55375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031363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18390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913876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69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654602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393862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510178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54590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8522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39305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842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689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602960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17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0087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43904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829195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584378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72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76588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4761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981155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61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772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95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028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50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222364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48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86167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7369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57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9331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888252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514022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778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Não pode haver duas </a:t>
            </a:r>
            <a:r>
              <a:rPr lang="pt-BR" err="1"/>
              <a:t>tuplas</a:t>
            </a:r>
            <a:r>
              <a:rPr lang="pt-BR"/>
              <a:t> distintas dentro de um estado r de uma relação R com os mesmos valores.</a:t>
            </a:r>
          </a:p>
          <a:p>
            <a:pPr marL="0" indent="0">
              <a:buNone/>
            </a:pPr>
            <a:r>
              <a:rPr lang="pt-BR"/>
              <a:t>Pode haver redundância dentro da </a:t>
            </a:r>
            <a:r>
              <a:rPr lang="pt-BR" err="1"/>
              <a:t>superkey</a:t>
            </a:r>
            <a:r>
              <a:rPr lang="pt-BR"/>
              <a:t>, contudo, a chave é única.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relational</a:t>
            </a:r>
            <a:r>
              <a:rPr lang="pt-BR"/>
              <a:t> data model a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a set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attributes</a:t>
            </a:r>
            <a:r>
              <a:rPr lang="pt-BR"/>
              <a:t> </a:t>
            </a:r>
            <a:r>
              <a:rPr lang="pt-BR" err="1"/>
              <a:t>that</a:t>
            </a:r>
            <a:r>
              <a:rPr lang="pt-BR"/>
              <a:t> </a:t>
            </a:r>
            <a:r>
              <a:rPr lang="pt-BR" err="1"/>
              <a:t>uniquely</a:t>
            </a:r>
            <a:r>
              <a:rPr lang="pt-BR"/>
              <a:t> </a:t>
            </a:r>
            <a:r>
              <a:rPr lang="pt-BR" err="1"/>
              <a:t>identifies</a:t>
            </a:r>
            <a:r>
              <a:rPr lang="pt-BR"/>
              <a:t> </a:t>
            </a:r>
            <a:r>
              <a:rPr lang="pt-BR" err="1"/>
              <a:t>each</a:t>
            </a:r>
            <a:r>
              <a:rPr lang="pt-BR"/>
              <a:t> </a:t>
            </a:r>
            <a:r>
              <a:rPr lang="pt-BR" err="1"/>
              <a:t>tuple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a </a:t>
            </a:r>
            <a:r>
              <a:rPr lang="pt-BR" err="1"/>
              <a:t>relation</a:t>
            </a:r>
            <a:r>
              <a:rPr lang="pt-BR"/>
              <a:t>. </a:t>
            </a:r>
            <a:r>
              <a:rPr lang="pt-BR" err="1"/>
              <a:t>Because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values</a:t>
            </a:r>
            <a:r>
              <a:rPr lang="pt-BR"/>
              <a:t> are </a:t>
            </a:r>
            <a:r>
              <a:rPr lang="pt-BR" err="1"/>
              <a:t>unique</a:t>
            </a:r>
            <a:r>
              <a:rPr lang="pt-BR"/>
              <a:t>, </a:t>
            </a:r>
            <a:r>
              <a:rPr lang="pt-BR" err="1"/>
              <a:t>tuples</a:t>
            </a:r>
            <a:r>
              <a:rPr lang="pt-BR"/>
              <a:t>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</a:t>
            </a:r>
            <a:r>
              <a:rPr lang="pt-BR"/>
              <a:t> must </a:t>
            </a:r>
            <a:r>
              <a:rPr lang="pt-BR" err="1"/>
              <a:t>also</a:t>
            </a:r>
            <a:r>
              <a:rPr lang="pt-BR"/>
              <a:t> </a:t>
            </a:r>
            <a:r>
              <a:rPr lang="pt-BR" err="1"/>
              <a:t>have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non-</a:t>
            </a:r>
            <a:r>
              <a:rPr lang="pt-BR" err="1"/>
              <a:t>key</a:t>
            </a:r>
            <a:r>
              <a:rPr lang="pt-BR"/>
              <a:t> </a:t>
            </a:r>
            <a:r>
              <a:rPr lang="pt-BR" err="1"/>
              <a:t>attribute</a:t>
            </a:r>
            <a:r>
              <a:rPr lang="pt-BR"/>
              <a:t> </a:t>
            </a:r>
            <a:r>
              <a:rPr lang="pt-BR" err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219147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4544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070980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75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226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708893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20448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51647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000152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021179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 motivo de escolha de um atributo para chave em detrimento de outro.</a:t>
            </a:r>
          </a:p>
        </p:txBody>
      </p:sp>
    </p:spTree>
    <p:extLst>
      <p:ext uri="{BB962C8B-B14F-4D97-AF65-F5344CB8AC3E}">
        <p14:creationId xmlns:p14="http://schemas.microsoft.com/office/powerpoint/2010/main" val="1125245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136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7767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66937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5804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579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194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69405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194602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840671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466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escolha de uma em detrimento de outra é arbitrária.</a:t>
            </a:r>
          </a:p>
          <a:p>
            <a:pPr marL="0" indent="0">
              <a:buNone/>
            </a:pPr>
            <a:r>
              <a:rPr lang="pt-BR"/>
              <a:t>Pois cada uma pode se tornar um chave primária. Elas são identificadas pelo sublinhado.</a:t>
            </a:r>
          </a:p>
          <a:p>
            <a:pPr marL="0" indent="0">
              <a:buNone/>
            </a:pPr>
            <a:r>
              <a:rPr lang="pt-BR"/>
              <a:t>Para facilitar podes escolher a </a:t>
            </a:r>
            <a:r>
              <a:rPr lang="pt-BR" err="1"/>
              <a:t>cahve</a:t>
            </a:r>
            <a:r>
              <a:rPr lang="pt-BR"/>
              <a:t> primária com apenas um atributo, ou pequeno número de atributos.</a:t>
            </a:r>
          </a:p>
        </p:txBody>
      </p:sp>
    </p:spTree>
    <p:extLst>
      <p:ext uri="{BB962C8B-B14F-4D97-AF65-F5344CB8AC3E}">
        <p14:creationId xmlns:p14="http://schemas.microsoft.com/office/powerpoint/2010/main" val="2716289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652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428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4754557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1179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420329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682099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24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369709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176219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66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8342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446490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26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77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542393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54116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0707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3857349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2903617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34210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1369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5798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34130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603801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888823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5425725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292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430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6560593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68181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528400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14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1008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663090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8568322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3949564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811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607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89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636077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070946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169662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211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879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906084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5703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940993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7927436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5441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57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899366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112775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9809696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107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659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4037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842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93211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9365783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6607766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566859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858956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1249124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138557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406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65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9125516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612508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27815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6616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399031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382075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5149145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19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4500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76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510376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11615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75160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4303874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7959086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83613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630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8938591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693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963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50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737148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50907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94198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07611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7465974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892995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2224554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7768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6235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1858556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698408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2648745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982131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1142642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322718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230662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865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0552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3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7120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409667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691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463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4954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1487132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748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581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7145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6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875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393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882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9620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061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0024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709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3812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5590665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3168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8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0462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0570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083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7267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5275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9936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872841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1999322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9248006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67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8633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5299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10344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2922292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745770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89698306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4496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4192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641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8016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4386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6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7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13149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868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1637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0610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51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4742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313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9863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7313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9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3722218469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940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9304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3992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329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2149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058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1254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051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002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224602557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87373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8248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6602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193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1350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683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9784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103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7483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73375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615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72575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21417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5098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1546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91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187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8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873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1816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0991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863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56826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5847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50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Geralemente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implementadas</a:t>
            </a:r>
            <a:r>
              <a:rPr lang="en-US"/>
              <a:t> a </a:t>
            </a:r>
            <a:r>
              <a:rPr lang="en-US" err="1"/>
              <a:t>n´vel</a:t>
            </a:r>
            <a:r>
              <a:rPr lang="en-US"/>
              <a:t> de </a:t>
            </a:r>
            <a:r>
              <a:rPr lang="en-US" err="1"/>
              <a:t>aplicação</a:t>
            </a:r>
            <a:r>
              <a:rPr lang="en-US"/>
              <a:t>, pois </a:t>
            </a:r>
            <a:r>
              <a:rPr lang="en-US" err="1"/>
              <a:t>implementar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especificações</a:t>
            </a:r>
            <a:r>
              <a:rPr lang="en-US"/>
              <a:t> de constraints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  (SQL) é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difícil</a:t>
            </a:r>
            <a:r>
              <a:rPr lang="en-US"/>
              <a:t>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9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64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104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47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339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96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39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48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9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00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Note que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 a FK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relação</a:t>
            </a:r>
            <a:r>
              <a:rPr lang="en-US"/>
              <a:t> S de T.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haveriam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tuplas</a:t>
            </a:r>
            <a:r>
              <a:rPr lang="en-US"/>
              <a:t> com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Visto que 2% dos </a:t>
            </a:r>
            <a:r>
              <a:rPr lang="en-US" err="1"/>
              <a:t>empregados</a:t>
            </a:r>
            <a:r>
              <a:rPr lang="en-US"/>
              <a:t>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gerenciar</a:t>
            </a:r>
            <a:r>
              <a:rPr lang="en-US"/>
              <a:t> um </a:t>
            </a:r>
            <a:r>
              <a:rPr lang="en-US" err="1"/>
              <a:t>departamento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Outra</a:t>
            </a:r>
            <a:r>
              <a:rPr lang="en-US"/>
              <a:t> </a:t>
            </a:r>
            <a:r>
              <a:rPr lang="en-US" err="1"/>
              <a:t>possibilidade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inserção</a:t>
            </a:r>
            <a:r>
              <a:rPr lang="en-US"/>
              <a:t> de FK </a:t>
            </a:r>
            <a:r>
              <a:rPr lang="en-US" err="1"/>
              <a:t>em</a:t>
            </a:r>
            <a:r>
              <a:rPr lang="en-US"/>
              <a:t> ambas </a:t>
            </a:r>
            <a:r>
              <a:rPr lang="en-US" err="1"/>
              <a:t>relações</a:t>
            </a:r>
            <a:r>
              <a:rPr lang="en-US"/>
              <a:t>. Este </a:t>
            </a:r>
            <a:r>
              <a:rPr lang="en-US" err="1"/>
              <a:t>fato</a:t>
            </a:r>
            <a:r>
              <a:rPr lang="en-US"/>
              <a:t> </a:t>
            </a:r>
            <a:r>
              <a:rPr lang="en-US" err="1"/>
              <a:t>acarreta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redudância</a:t>
            </a:r>
            <a:r>
              <a:rPr lang="en-US"/>
              <a:t> e </a:t>
            </a:r>
            <a:r>
              <a:rPr lang="en-US" err="1"/>
              <a:t>consequentemente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penalidade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se </a:t>
            </a:r>
            <a:r>
              <a:rPr lang="en-US" err="1"/>
              <a:t>trata</a:t>
            </a:r>
            <a:r>
              <a:rPr lang="en-US"/>
              <a:t> da </a:t>
            </a:r>
            <a:r>
              <a:rPr lang="en-US" err="1"/>
              <a:t>consistência</a:t>
            </a:r>
            <a:r>
              <a:rPr lang="en-US"/>
              <a:t> de </a:t>
            </a:r>
            <a:r>
              <a:rPr lang="en-US" err="1"/>
              <a:t>manutenção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852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44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75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20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92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797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Preocupação</a:t>
            </a:r>
            <a:r>
              <a:rPr lang="en-US"/>
              <a:t>: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 </a:t>
            </a:r>
            <a:r>
              <a:rPr lang="en-US" err="1"/>
              <a:t>redundância</a:t>
            </a:r>
            <a:r>
              <a:rPr lang="en-US"/>
              <a:t> e </a:t>
            </a:r>
            <a:r>
              <a:rPr lang="en-US" err="1"/>
              <a:t>fks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</a:p>
        </p:txBody>
      </p:sp>
    </p:spTree>
    <p:extLst>
      <p:ext uri="{BB962C8B-B14F-4D97-AF65-F5344CB8AC3E}">
        <p14:creationId xmlns:p14="http://schemas.microsoft.com/office/powerpoint/2010/main" val="3483961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6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473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64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60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614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0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1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61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779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598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90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037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10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669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353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38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27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2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7523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9907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925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481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787567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25328579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281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633338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Funciona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 para </a:t>
            </a:r>
            <a:r>
              <a:rPr lang="en-US" err="1"/>
              <a:t>relações</a:t>
            </a:r>
            <a:r>
              <a:rPr lang="en-US"/>
              <a:t> </a:t>
            </a:r>
            <a:r>
              <a:rPr lang="en-US" err="1"/>
              <a:t>sobrepostas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overlaping</a:t>
            </a:r>
            <a:r>
              <a:rPr lang="en-US"/>
              <a:t>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também</a:t>
            </a:r>
            <a:r>
              <a:rPr lang="en-US"/>
              <a:t> vale para </a:t>
            </a:r>
            <a:r>
              <a:rPr lang="en-US" err="1"/>
              <a:t>disjuntas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187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3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620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943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924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071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18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932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01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50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02.png"/><Relationship Id="rId4" Type="http://schemas.openxmlformats.org/officeDocument/2006/relationships/image" Target="../media/image140.png"/><Relationship Id="rId9" Type="http://schemas.openxmlformats.org/officeDocument/2006/relationships/image" Target="../media/image144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e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emf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c/" TargetMode="External"/><Relationship Id="rId7" Type="http://schemas.openxmlformats.org/officeDocument/2006/relationships/hyperlink" Target="https://dev.mysql.com/doc/refman/8.0/en/preface.html" TargetMode="External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support/" TargetMode="External"/><Relationship Id="rId5" Type="http://schemas.openxmlformats.org/officeDocument/2006/relationships/hyperlink" Target="http://www.mysql.com/" TargetMode="External"/><Relationship Id="rId4" Type="http://schemas.openxmlformats.org/officeDocument/2006/relationships/hyperlink" Target="http://dev.mysql.com/downloads/" TargetMode="Externa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pt-br/office/acesso-sql-conceitos-b%C3%A1sicos-vocabul%C3%A1rio-e-sintaxe-444d0303-cde1-424e-9a74-e8dc3e460671#:~:text=SQL%20cl%C3%A1usulas,as%20cl%C3%A1usulas%20SQL%20mais%20comuns" TargetMode="External"/><Relationship Id="rId7" Type="http://schemas.openxmlformats.org/officeDocument/2006/relationships/hyperlink" Target="https://basedosdados.org/dataset/br-me-caged?bdm_table=microdados_antigos" TargetMode="External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ocean.com/community/tutorials/how-to-create-a-new-user-and-grant-permissions-in-mysql" TargetMode="External"/><Relationship Id="rId5" Type="http://schemas.openxmlformats.org/officeDocument/2006/relationships/hyperlink" Target="https://dev.mysql.com/doc/refman/8.0/en/create-database.html" TargetMode="External"/><Relationship Id="rId4" Type="http://schemas.openxmlformats.org/officeDocument/2006/relationships/hyperlink" Target="https://www.analyticsvidhya.com/blog/2020/11/guide-data-types-mysql-data-science-beginners/#:~:text=LONGTEXT%20can%20store%20the%20maximum,any%20long%2Dform%20text%20strings" TargetMode="Externa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sql/relational-databases/tables/add-columns-to-a-table-database-engine?view=sql-server-ver16" TargetMode="External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tnettutorials.net/lesson/differences-between-union-except-and-intersect-operators-in-sql-server/#:~:text=UNION%20ALL%3A%20Combine%20two%20or,no%20matching%20to%20each%20other" TargetMode="External"/><Relationship Id="rId5" Type="http://schemas.openxmlformats.org/officeDocument/2006/relationships/hyperlink" Target="https://www.c-sharpcorner.com/article/the-complete-reference-set-operations-in-ms-sql-union-all-intersect-excep/#:~:text=UNION%20ALL%20combines%20two%20or,in%20the%20second%20result%20set" TargetMode="External"/><Relationship Id="rId4" Type="http://schemas.openxmlformats.org/officeDocument/2006/relationships/hyperlink" Target="https://www.mysqltutorial.org/mysql-primary-key/#:~:text=Because%20MySQL%20works%20faster%20with,that%20the%20table%20may%20have" TargetMode="Externa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de Consulta a Banco de Dados SQL – Structured Query Language</a:t>
            </a:r>
            <a:endParaRPr lang="pt-BR" sz="2000" i="1">
              <a:solidFill>
                <a:srgbClr val="EA4E60"/>
              </a:solidFill>
              <a:latin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Formação</a:t>
            </a:r>
            <a:r>
              <a:rPr lang="en-US" sz="2000" i="1">
                <a:solidFill>
                  <a:srgbClr val="EA4E60"/>
                </a:solidFill>
                <a:latin typeface="Century Gothic"/>
                <a:sym typeface="Century Gothic"/>
              </a:rPr>
              <a:t> de Banco de Dados </a:t>
            </a: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Relacional</a:t>
            </a:r>
            <a:endParaRPr lang="pt-BR" sz="20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5E6EBD7-0A71-9B67-91C5-E693D9254595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6487" y="1710082"/>
            <a:ext cx="7518130" cy="17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formais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60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81050"/>
            <a:ext cx="3585080" cy="35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Simples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Composto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Multivalorado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valores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chave</a:t>
            </a:r>
            <a:endParaRPr lang="en-US" err="1"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81050"/>
            <a:ext cx="3585080" cy="3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FK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PK (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secundária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31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components do EER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2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</p:spTree>
    <p:extLst>
      <p:ext uri="{BB962C8B-B14F-4D97-AF65-F5344CB8AC3E}">
        <p14:creationId xmlns:p14="http://schemas.microsoft.com/office/powerpoint/2010/main" val="3001406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4EEEF5-EA12-87C1-6612-DFE46FC06188}"/>
              </a:ext>
            </a:extLst>
          </p:cNvPr>
          <p:cNvSpPr/>
          <p:nvPr/>
        </p:nvSpPr>
        <p:spPr>
          <a:xfrm>
            <a:off x="5737860" y="2106930"/>
            <a:ext cx="1752600" cy="1699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Superclasse </a:t>
            </a:r>
          </a:p>
          <a:p>
            <a:pPr algn="ctr"/>
            <a:r>
              <a:rPr lang="pt-BR" sz="1600">
                <a:cs typeface="Arial"/>
              </a:rPr>
              <a:t>e </a:t>
            </a:r>
          </a:p>
          <a:p>
            <a:pPr algn="ctr"/>
            <a:r>
              <a:rPr lang="pt-BR" sz="1600">
                <a:cs typeface="Arial"/>
              </a:rPr>
              <a:t>Subclasse</a:t>
            </a:r>
          </a:p>
        </p:txBody>
      </p:sp>
    </p:spTree>
    <p:extLst>
      <p:ext uri="{BB962C8B-B14F-4D97-AF65-F5344CB8AC3E}">
        <p14:creationId xmlns:p14="http://schemas.microsoft.com/office/powerpoint/2010/main" val="1275881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1382015" y="1653578"/>
            <a:ext cx="117716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1703070"/>
            <a:ext cx="236220" cy="2042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145155" y="1701165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C00FE0-22EF-ECB0-EC1D-7DC1766B626B}"/>
              </a:ext>
            </a:extLst>
          </p:cNvPr>
          <p:cNvSpPr/>
          <p:nvPr/>
        </p:nvSpPr>
        <p:spPr>
          <a:xfrm>
            <a:off x="3145155" y="22498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Subclasse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3299D16-766C-6CFB-C6EB-0F29D76A8219}"/>
              </a:ext>
            </a:extLst>
          </p:cNvPr>
          <p:cNvSpPr/>
          <p:nvPr/>
        </p:nvSpPr>
        <p:spPr>
          <a:xfrm>
            <a:off x="3145155" y="27832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- 1 tipo de atributo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ED7D749-C513-2350-25C7-F2E4CBDBCB8C}"/>
              </a:ext>
            </a:extLst>
          </p:cNvPr>
          <p:cNvSpPr/>
          <p:nvPr/>
        </p:nvSpPr>
        <p:spPr>
          <a:xfrm>
            <a:off x="3145155" y="330898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Múltiplos tipos de atributo</a:t>
            </a:r>
          </a:p>
        </p:txBody>
      </p:sp>
    </p:spTree>
    <p:extLst>
      <p:ext uri="{BB962C8B-B14F-4D97-AF65-F5344CB8AC3E}">
        <p14:creationId xmlns:p14="http://schemas.microsoft.com/office/powerpoint/2010/main" val="1876969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8" descr="Diagrama&#10;&#10;Descrição gerada automaticamente">
            <a:extLst>
              <a:ext uri="{FF2B5EF4-FFF2-40B4-BE49-F238E27FC236}">
                <a16:creationId xmlns:a16="http://schemas.microsoft.com/office/drawing/2014/main" id="{C0DF6F7B-ADA9-8637-94D3-839BBFB9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647890" y="1717471"/>
            <a:ext cx="7674566" cy="287912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0A0E80-CB4E-5E30-600C-4A3FE7B57BB0}"/>
              </a:ext>
            </a:extLst>
          </p:cNvPr>
          <p:cNvSpPr/>
          <p:nvPr/>
        </p:nvSpPr>
        <p:spPr>
          <a:xfrm>
            <a:off x="699279" y="3411208"/>
            <a:ext cx="3590744" cy="9381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0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1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FBDC437C-8142-759D-F689-C13F7A70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8" y="1754769"/>
            <a:ext cx="5115464" cy="319749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036" y="4217238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2206" y="4217238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903" y="4217238"/>
            <a:ext cx="536995" cy="526212"/>
          </a:xfrm>
          <a:prstGeom prst="rect">
            <a:avLst/>
          </a:prstGeom>
        </p:spPr>
      </p:pic>
      <p:pic>
        <p:nvPicPr>
          <p:cNvPr id="9" name="Gráfico 3" descr="Tabela com preenchimento sólido">
            <a:extLst>
              <a:ext uri="{FF2B5EF4-FFF2-40B4-BE49-F238E27FC236}">
                <a16:creationId xmlns:a16="http://schemas.microsoft.com/office/drawing/2014/main" id="{64B107CA-595C-7B3D-5D48-03E0EA1F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733" y="2567435"/>
            <a:ext cx="536995" cy="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3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, Tabela&#10;&#10;Descrição gerada automaticamente">
            <a:extLst>
              <a:ext uri="{FF2B5EF4-FFF2-40B4-BE49-F238E27FC236}">
                <a16:creationId xmlns:a16="http://schemas.microsoft.com/office/drawing/2014/main" id="{98DB366A-8E84-9FE1-EA73-DA64613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812708"/>
            <a:ext cx="7530859" cy="22728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AC9714-C214-CC39-AD8A-7261F0F0CC57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</p:spTree>
    <p:extLst>
      <p:ext uri="{BB962C8B-B14F-4D97-AF65-F5344CB8AC3E}">
        <p14:creationId xmlns:p14="http://schemas.microsoft.com/office/powerpoint/2010/main" val="46523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Gráfico 2" descr="Fechar estrutura de tópicos">
            <a:extLst>
              <a:ext uri="{FF2B5EF4-FFF2-40B4-BE49-F238E27FC236}">
                <a16:creationId xmlns:a16="http://schemas.microsoft.com/office/drawing/2014/main" id="{49C9D1CB-5F9A-0CC4-1B4A-66931EB2C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43" y="1478351"/>
            <a:ext cx="1917220" cy="19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bg1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25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166722" y="3167655"/>
            <a:ext cx="5289717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 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 ∪ {k, a1, … 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 sz="1800"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576475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24131" y="3454122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1302B2E8-1E50-638D-95E3-1EF3674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37" y="1291099"/>
            <a:ext cx="5773228" cy="36072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951" y="4594644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62" y="4594644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536" y="4368201"/>
            <a:ext cx="536995" cy="526212"/>
          </a:xfrm>
          <a:prstGeom prst="rect">
            <a:avLst/>
          </a:prstGeom>
        </p:spPr>
      </p:pic>
      <p:pic>
        <p:nvPicPr>
          <p:cNvPr id="7" name="Gráfico 2" descr="Fechar estrutura de tópicos">
            <a:extLst>
              <a:ext uri="{FF2B5EF4-FFF2-40B4-BE49-F238E27FC236}">
                <a16:creationId xmlns:a16="http://schemas.microsoft.com/office/drawing/2014/main" id="{9DEF14CA-7A5D-FEED-BDE7-C08FF6DA8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6186" y="2297859"/>
            <a:ext cx="785004" cy="795787"/>
          </a:xfrm>
          <a:prstGeom prst="rect">
            <a:avLst/>
          </a:prstGeom>
        </p:spPr>
      </p:pic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A4D32AF7-82A3-15EA-7E30-7C8126D517E8}"/>
              </a:ext>
            </a:extLst>
          </p:cNvPr>
          <p:cNvSpPr/>
          <p:nvPr/>
        </p:nvSpPr>
        <p:spPr>
          <a:xfrm rot="5640000">
            <a:off x="885307" y="2658325"/>
            <a:ext cx="1973292" cy="7008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D7F160-AB18-7789-452B-4FCE71ABC295}"/>
              </a:ext>
            </a:extLst>
          </p:cNvPr>
          <p:cNvSpPr/>
          <p:nvPr/>
        </p:nvSpPr>
        <p:spPr>
          <a:xfrm>
            <a:off x="2373342" y="3672697"/>
            <a:ext cx="4280857" cy="1315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25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A88B04-0500-B2BE-FAE5-F604A002AECD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E672F5-A567-104E-43E0-073F263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1957720"/>
            <a:ext cx="8220972" cy="19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4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S1} ∪ …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Sm</a:t>
            </a:r>
            <a:r>
              <a:rPr lang="pt-BR" sz="1800">
                <a:ea typeface="+mn-lt"/>
                <a:cs typeface="+mn-lt"/>
              </a:rPr>
              <a:t>} ∪ </a:t>
            </a:r>
            <a:r>
              <a:rPr lang="pt-BR" sz="1800" b="1">
                <a:ea typeface="+mn-lt"/>
                <a:cs typeface="+mn-lt"/>
              </a:rPr>
              <a:t>{t}</a:t>
            </a:r>
            <a:endParaRPr lang="pt-BR" b="1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260620" y="2707616"/>
            <a:ext cx="1628235" cy="65776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Type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attribute</a:t>
            </a:r>
            <a:endParaRPr lang="pt-BR" err="1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60B0476-46B6-4F74-5B87-AA7123D601DE}"/>
              </a:ext>
            </a:extLst>
          </p:cNvPr>
          <p:cNvSpPr/>
          <p:nvPr/>
        </p:nvSpPr>
        <p:spPr>
          <a:xfrm>
            <a:off x="7716328" y="3171285"/>
            <a:ext cx="463670" cy="3989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d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4029602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3597215" y="1877323"/>
            <a:ext cx="5186630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T(tipo)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9360000" flipH="1">
            <a:off x="2152777" y="1645146"/>
            <a:ext cx="1887028" cy="636198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7576149" y="1284171"/>
            <a:ext cx="1347876" cy="593066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3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993459A-852C-BED3-7571-E883D3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" y="3071931"/>
            <a:ext cx="8123926" cy="800403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97CD5410-C1C2-FDCD-E868-C6621FF015C9}"/>
              </a:ext>
            </a:extLst>
          </p:cNvPr>
          <p:cNvSpPr/>
          <p:nvPr/>
        </p:nvSpPr>
        <p:spPr>
          <a:xfrm rot="5400000">
            <a:off x="7034500" y="1873858"/>
            <a:ext cx="215660" cy="26202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DDCE0A-EB2C-FB33-5C0F-21F35F556F5F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5840083" y="2114550"/>
            <a:ext cx="2620272" cy="75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Atributos de tipo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an} ∪ {attributes of S1} ∪ … ∪ {attributes of Sm} ∪ {t1, t2, …, </a:t>
            </a:r>
            <a:r>
              <a:rPr lang="pt-BR" sz="1800" err="1">
                <a:ea typeface="+mn-lt"/>
                <a:cs typeface="+mn-lt"/>
              </a:rPr>
              <a:t>tm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001828" y="2826229"/>
            <a:ext cx="2102687" cy="711679"/>
          </a:xfrm>
          <a:prstGeom prst="up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True</a:t>
            </a:r>
            <a:r>
              <a:rPr lang="pt-BR" b="1">
                <a:cs typeface="Arial"/>
              </a:rPr>
              <a:t> OR False</a:t>
            </a:r>
          </a:p>
        </p:txBody>
      </p:sp>
    </p:spTree>
    <p:extLst>
      <p:ext uri="{BB962C8B-B14F-4D97-AF65-F5344CB8AC3E}">
        <p14:creationId xmlns:p14="http://schemas.microsoft.com/office/powerpoint/2010/main" val="1440718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1580791" y="2017502"/>
            <a:ext cx="7246186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Auxiliar | Técnico | Engenheiro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6300000" flipH="1">
            <a:off x="681363" y="2208104"/>
            <a:ext cx="1132217" cy="765594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6616460" y="1424350"/>
            <a:ext cx="1347876" cy="59306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A456338-6CAD-CA76-8E7E-02F94BCCB839}"/>
              </a:ext>
            </a:extLst>
          </p:cNvPr>
          <p:cNvCxnSpPr/>
          <p:nvPr/>
        </p:nvCxnSpPr>
        <p:spPr>
          <a:xfrm flipV="1">
            <a:off x="5408762" y="2405691"/>
            <a:ext cx="3321169" cy="1078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05DF8C9-CF6A-6FA4-BDF1-0D3DB26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29" y="3098766"/>
            <a:ext cx="3746019" cy="304628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FFDF1210-87C4-E521-4C93-30E6F67C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23" y="3579154"/>
            <a:ext cx="2047875" cy="314325"/>
          </a:xfrm>
          <a:prstGeom prst="rect">
            <a:avLst/>
          </a:prstGeom>
        </p:spPr>
      </p:pic>
      <p:pic>
        <p:nvPicPr>
          <p:cNvPr id="5" name="Gráfico 5" descr="Ponto de interrogação com preenchimento sólido">
            <a:extLst>
              <a:ext uri="{FF2B5EF4-FFF2-40B4-BE49-F238E27FC236}">
                <a16:creationId xmlns:a16="http://schemas.microsoft.com/office/drawing/2014/main" id="{6F8A49B5-D561-C415-2C45-E8B98BB0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5837" y="3408513"/>
            <a:ext cx="601693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1FD60365-C735-98AB-CA43-ECE6A19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6" y="3282091"/>
            <a:ext cx="8274888" cy="6712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3187460" y="1888107"/>
            <a:ext cx="2620272" cy="7548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Múltiplos Atributos de tipo</a:t>
            </a:r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E80F79-E4D6-DA70-064C-572710D43D3E}"/>
              </a:ext>
            </a:extLst>
          </p:cNvPr>
          <p:cNvSpPr/>
          <p:nvPr/>
        </p:nvSpPr>
        <p:spPr>
          <a:xfrm>
            <a:off x="6076532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ABBBDF02-B3A8-3957-8D01-CB0309CACD41}"/>
              </a:ext>
            </a:extLst>
          </p:cNvPr>
          <p:cNvSpPr/>
          <p:nvPr/>
        </p:nvSpPr>
        <p:spPr>
          <a:xfrm>
            <a:off x="2345607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C2A488-62EA-41F2-0F9A-513B77317455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382873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Diagrama&#10;&#10;Descrição gerada automaticamente">
            <a:extLst>
              <a:ext uri="{FF2B5EF4-FFF2-40B4-BE49-F238E27FC236}">
                <a16:creationId xmlns:a16="http://schemas.microsoft.com/office/drawing/2014/main" id="{932CB226-B32F-92B9-E412-B7AB6E2D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1772386"/>
            <a:ext cx="7832783" cy="28711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A4CCAF-BE75-23D1-0CD6-2DDDB4A2026E}"/>
              </a:ext>
            </a:extLst>
          </p:cNvPr>
          <p:cNvCxnSpPr/>
          <p:nvPr/>
        </p:nvCxnSpPr>
        <p:spPr>
          <a:xfrm>
            <a:off x="2863970" y="4540729"/>
            <a:ext cx="3644659" cy="0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419783C-EE95-6446-07AD-840D63C8A39C}"/>
              </a:ext>
            </a:extLst>
          </p:cNvPr>
          <p:cNvCxnSpPr>
            <a:cxnSpLocks/>
          </p:cNvCxnSpPr>
          <p:nvPr/>
        </p:nvCxnSpPr>
        <p:spPr>
          <a:xfrm flipV="1">
            <a:off x="3079630" y="4691691"/>
            <a:ext cx="3159424" cy="10783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C6F995-5321-339B-16A5-9B3F0D3DC6F0}"/>
              </a:ext>
            </a:extLst>
          </p:cNvPr>
          <p:cNvSpPr/>
          <p:nvPr/>
        </p:nvSpPr>
        <p:spPr>
          <a:xfrm>
            <a:off x="3866790" y="2696833"/>
            <a:ext cx="1736065" cy="6469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Flat Files</a:t>
            </a:r>
            <a:endParaRPr lang="pt-BR"/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84E4B185-0F88-2CEE-F9FC-AE622C60B863}"/>
              </a:ext>
            </a:extLst>
          </p:cNvPr>
          <p:cNvSpPr/>
          <p:nvPr/>
        </p:nvSpPr>
        <p:spPr>
          <a:xfrm rot="1860000">
            <a:off x="1546925" y="4118395"/>
            <a:ext cx="1326311" cy="5283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1392BC2C-AF20-F36C-FA8D-288E582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29" y="3486766"/>
            <a:ext cx="1600200" cy="150192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33B08A-6AD9-4862-361E-25E7BB2832A1}"/>
              </a:ext>
            </a:extLst>
          </p:cNvPr>
          <p:cNvSpPr/>
          <p:nvPr/>
        </p:nvSpPr>
        <p:spPr>
          <a:xfrm>
            <a:off x="6185140" y="1726362"/>
            <a:ext cx="2329131" cy="7440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Classe</a:t>
            </a:r>
            <a:endParaRPr lang="pt-BR" sz="1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DFD3283-E665-FFD0-30AB-BF1357885BFE}"/>
              </a:ext>
            </a:extLst>
          </p:cNvPr>
          <p:cNvSpPr/>
          <p:nvPr/>
        </p:nvSpPr>
        <p:spPr>
          <a:xfrm>
            <a:off x="7103615" y="2689091"/>
            <a:ext cx="485235" cy="98125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777B4C-B0AB-B788-2270-9776B62AAB03}"/>
              </a:ext>
            </a:extLst>
          </p:cNvPr>
          <p:cNvSpPr/>
          <p:nvPr/>
        </p:nvSpPr>
        <p:spPr>
          <a:xfrm>
            <a:off x="6195923" y="3764352"/>
            <a:ext cx="2329131" cy="7440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Objeto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67614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F4EE15D8-9E68-EC2B-50EC-DCF06C7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2505630"/>
            <a:ext cx="3896982" cy="1426197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F9978448-F07A-AA1D-F849-C49BA33168F0}"/>
              </a:ext>
            </a:extLst>
          </p:cNvPr>
          <p:cNvSpPr txBox="1"/>
          <p:nvPr/>
        </p:nvSpPr>
        <p:spPr>
          <a:xfrm>
            <a:off x="673355" y="1653578"/>
            <a:ext cx="3726409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Mesmo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anteriores</a:t>
            </a:r>
          </a:p>
        </p:txBody>
      </p:sp>
    </p:spTree>
    <p:extLst>
      <p:ext uri="{BB962C8B-B14F-4D97-AF65-F5344CB8AC3E}">
        <p14:creationId xmlns:p14="http://schemas.microsoft.com/office/powerpoint/2010/main" val="3518808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2F533C-8408-8608-4A99-7AFE4F9A1028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16457" y="65777"/>
            <a:chExt cx="6478437" cy="496421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AFCF8969-2E28-5ED7-0A14-D1E064FA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57" y="221336"/>
              <a:ext cx="6430991" cy="480865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EF89A0A-291D-BAF8-A862-26F5A72527D0}"/>
                </a:ext>
              </a:extLst>
            </p:cNvPr>
            <p:cNvSpPr/>
            <p:nvPr/>
          </p:nvSpPr>
          <p:spPr>
            <a:xfrm>
              <a:off x="4966659" y="65777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88256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B0EE30-6292-2A2D-0FEF-BB209E5A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717637"/>
            <a:ext cx="7153454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Superclasses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diferentes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2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ECAA824-9C04-B06B-6FB4-4002758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66" y="3636573"/>
            <a:ext cx="757508" cy="685621"/>
          </a:xfrm>
          <a:prstGeom prst="rect">
            <a:avLst/>
          </a:prstGeom>
        </p:spPr>
      </p:pic>
      <p:pic>
        <p:nvPicPr>
          <p:cNvPr id="8" name="Imagem 9" descr="Desenho de uma casa&#10;&#10;Descrição gerada automaticamente">
            <a:extLst>
              <a:ext uri="{FF2B5EF4-FFF2-40B4-BE49-F238E27FC236}">
                <a16:creationId xmlns:a16="http://schemas.microsoft.com/office/drawing/2014/main" id="{A89289B5-E177-0F1A-223C-196A6AC8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93" y="4102939"/>
            <a:ext cx="1005517" cy="833168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A3D4C9E-6DC3-A066-DC4F-3915C816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30" y="3350823"/>
            <a:ext cx="871987" cy="9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AC5979F-A065-2393-79A6-6508BCF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30" y="-141"/>
            <a:ext cx="3681322" cy="5143782"/>
          </a:xfrm>
          <a:prstGeom prst="rect">
            <a:avLst/>
          </a:prstGeom>
        </p:spPr>
      </p:pic>
      <p:sp>
        <p:nvSpPr>
          <p:cNvPr id="10" name="Google Shape;204;g109ffa863cd_0_328">
            <a:extLst>
              <a:ext uri="{FF2B5EF4-FFF2-40B4-BE49-F238E27FC236}">
                <a16:creationId xmlns:a16="http://schemas.microsoft.com/office/drawing/2014/main" id="{E70028A0-1E23-D522-042A-2EB583D53B5E}"/>
              </a:ext>
            </a:extLst>
          </p:cNvPr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2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BAE99217-DDEA-3C12-EE6B-7C8BC0A1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3" y="13213"/>
            <a:ext cx="4360652" cy="511707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0526C4-6306-75C0-8CFA-0AFD23E1751E}"/>
              </a:ext>
            </a:extLst>
          </p:cNvPr>
          <p:cNvSpPr/>
          <p:nvPr/>
        </p:nvSpPr>
        <p:spPr>
          <a:xfrm>
            <a:off x="675017" y="1974370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substituta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7FF3E62-4E9C-325B-705F-76E074885B3E}"/>
              </a:ext>
            </a:extLst>
          </p:cNvPr>
          <p:cNvSpPr/>
          <p:nvPr/>
        </p:nvSpPr>
        <p:spPr>
          <a:xfrm>
            <a:off x="675017" y="3537907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Primária</a:t>
            </a:r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89325E5-A3E5-7E8A-98F7-78724624E926}"/>
              </a:ext>
            </a:extLst>
          </p:cNvPr>
          <p:cNvSpPr/>
          <p:nvPr/>
        </p:nvSpPr>
        <p:spPr>
          <a:xfrm>
            <a:off x="1873851" y="2710657"/>
            <a:ext cx="237226" cy="614632"/>
          </a:xfrm>
          <a:prstGeom prst="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EE2A42-675A-B1D3-5200-EF52FAD82E53}"/>
              </a:ext>
            </a:extLst>
          </p:cNvPr>
          <p:cNvSpPr/>
          <p:nvPr/>
        </p:nvSpPr>
        <p:spPr>
          <a:xfrm>
            <a:off x="675017" y="4228020"/>
            <a:ext cx="2631055" cy="517585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19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Handos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on: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Estudo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caso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78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2A2E100-4B84-5026-2F3D-4D2A8DFC79B8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OS,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E-commerce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044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514BCD3-5286-62CC-79A5-9651495A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2" y="452427"/>
            <a:ext cx="6463339" cy="4432740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3960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>
                <a:solidFill>
                  <a:srgbClr val="EA4E60"/>
                </a:solidFill>
                <a:latin typeface="Century Gothic"/>
              </a:rPr>
              <a:t>Hands on: OS</a:t>
            </a:r>
            <a:endParaRPr lang="pt-BR" sz="12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8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41968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Universidade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2EAE6DD6-F0FB-9F25-E54B-B4851C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51" y="-1213"/>
            <a:ext cx="3929331" cy="5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</a:p>
        </p:txBody>
      </p:sp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33D2F304-A564-5790-DE1A-36A4C70E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2352810"/>
            <a:ext cx="5244860" cy="1753406"/>
          </a:xfrm>
          <a:prstGeom prst="rect">
            <a:avLst/>
          </a:prstGeom>
        </p:spPr>
      </p:pic>
      <p:sp>
        <p:nvSpPr>
          <p:cNvPr id="13" name="Seta: Curva para Cima 12">
            <a:extLst>
              <a:ext uri="{FF2B5EF4-FFF2-40B4-BE49-F238E27FC236}">
                <a16:creationId xmlns:a16="http://schemas.microsoft.com/office/drawing/2014/main" id="{AE5F9C16-AACB-4F64-8316-E28938AA48F3}"/>
              </a:ext>
            </a:extLst>
          </p:cNvPr>
          <p:cNvSpPr/>
          <p:nvPr/>
        </p:nvSpPr>
        <p:spPr>
          <a:xfrm rot="420000">
            <a:off x="1704191" y="3888878"/>
            <a:ext cx="2717320" cy="65776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1180C90-9CD1-0518-D833-0484EAB8E06A}"/>
              </a:ext>
            </a:extLst>
          </p:cNvPr>
          <p:cNvSpPr/>
          <p:nvPr/>
        </p:nvSpPr>
        <p:spPr>
          <a:xfrm rot="21180000">
            <a:off x="2163953" y="2859187"/>
            <a:ext cx="1746847" cy="17252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Baixo 14">
            <a:extLst>
              <a:ext uri="{FF2B5EF4-FFF2-40B4-BE49-F238E27FC236}">
                <a16:creationId xmlns:a16="http://schemas.microsoft.com/office/drawing/2014/main" id="{5BDA4538-E9C3-1E32-7F99-A42B615D1675}"/>
              </a:ext>
            </a:extLst>
          </p:cNvPr>
          <p:cNvSpPr/>
          <p:nvPr/>
        </p:nvSpPr>
        <p:spPr>
          <a:xfrm rot="600000">
            <a:off x="1464959" y="1982242"/>
            <a:ext cx="4561216" cy="73324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C869C2-B7BD-CE4C-B282-5B7C1A04C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8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63216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7D709603-F4B1-A745-B5A8-1E178EC81E7D}"/>
              </a:ext>
            </a:extLst>
          </p:cNvPr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773187"/>
              </p:ext>
            </p:extLst>
          </p:nvPr>
        </p:nvGraphicFramePr>
        <p:xfrm>
          <a:off x="215660" y="1637942"/>
          <a:ext cx="8615631" cy="322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848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Linguagem para: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Manipulação de dados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Execução de operações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432296-532D-3BCD-8D77-ED9E52160E54}"/>
              </a:ext>
            </a:extLst>
          </p:cNvPr>
          <p:cNvSpPr/>
          <p:nvPr/>
        </p:nvSpPr>
        <p:spPr>
          <a:xfrm>
            <a:off x="733425" y="42576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DBAs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08466F-3049-16FD-0A9F-F06E8F44EF27}"/>
              </a:ext>
            </a:extLst>
          </p:cNvPr>
          <p:cNvSpPr/>
          <p:nvPr/>
        </p:nvSpPr>
        <p:spPr>
          <a:xfrm>
            <a:off x="2585508" y="4077758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886F58-6039-998D-E925-450EF6D87E1F}"/>
              </a:ext>
            </a:extLst>
          </p:cNvPr>
          <p:cNvSpPr/>
          <p:nvPr/>
        </p:nvSpPr>
        <p:spPr>
          <a:xfrm>
            <a:off x="4247092" y="4310592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Devs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F9E305-ABB6-7C45-1E75-1677AE8A2F8F}"/>
              </a:ext>
            </a:extLst>
          </p:cNvPr>
          <p:cNvSpPr/>
          <p:nvPr/>
        </p:nvSpPr>
        <p:spPr>
          <a:xfrm>
            <a:off x="5051425" y="33051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DS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EDF3DC-E074-1538-C16D-D23F2A2B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Objetivo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Modificação de dados e estrutura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Adicionar, remover ou atualizar linhas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Recuperação de um subconjunto de </a:t>
            </a:r>
            <a:r>
              <a:rPr lang="pt-BR" sz="2200" err="1">
                <a:latin typeface="Calibri"/>
                <a:ea typeface="Calibri"/>
              </a:rPr>
              <a:t>info</a:t>
            </a:r>
            <a:r>
              <a:rPr lang="pt-BR" sz="2200">
                <a:latin typeface="Calibri"/>
                <a:ea typeface="Calibri"/>
              </a:rPr>
              <a:t> do BD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47DFD2C4-A459-DC3E-C56A-8E0E8117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1D57769-6FCD-44DC-11A1-70D6F067A38D}"/>
              </a:ext>
            </a:extLst>
          </p:cNvPr>
          <p:cNvSpPr/>
          <p:nvPr/>
        </p:nvSpPr>
        <p:spPr>
          <a:xfrm>
            <a:off x="6062133" y="3059174"/>
            <a:ext cx="1217082" cy="529167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0AE0819-7C73-16BA-FB65-04F3591387C8}"/>
              </a:ext>
            </a:extLst>
          </p:cNvPr>
          <p:cNvSpPr/>
          <p:nvPr/>
        </p:nvSpPr>
        <p:spPr>
          <a:xfrm>
            <a:off x="4887383" y="4085757"/>
            <a:ext cx="1217082" cy="52916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OTAP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88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4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42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673551" y="3138005"/>
            <a:ext cx="4758904" cy="1523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USUÁRIO</a:t>
            </a:r>
          </a:p>
          <a:p>
            <a:pPr algn="ctr"/>
            <a:r>
              <a:rPr lang="pt-BR" sz="1800">
                <a:cs typeface="Arial"/>
              </a:rPr>
              <a:t>ESQUEMA</a:t>
            </a:r>
          </a:p>
          <a:p>
            <a:pPr algn="ctr"/>
            <a:r>
              <a:rPr lang="pt-BR" sz="1800">
                <a:cs typeface="Arial"/>
              </a:rPr>
              <a:t>STATEMENTS</a:t>
            </a:r>
          </a:p>
          <a:p>
            <a:pPr algn="ctr"/>
            <a:r>
              <a:rPr lang="pt-BR" sz="1800">
                <a:cs typeface="Arial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409076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F4BBF-D04E-D4DF-889C-558753C3E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-190" b="629"/>
          <a:stretch/>
        </p:blipFill>
        <p:spPr>
          <a:xfrm>
            <a:off x="787400" y="2912995"/>
            <a:ext cx="6965957" cy="2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1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0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B59914-FC8D-ED1D-A051-25C2563C64DF}"/>
              </a:ext>
            </a:extLst>
          </p:cNvPr>
          <p:cNvSpPr/>
          <p:nvPr/>
        </p:nvSpPr>
        <p:spPr>
          <a:xfrm rot="16200000">
            <a:off x="5498718" y="1195697"/>
            <a:ext cx="2940569" cy="379062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1592106-01F2-DD81-36E8-6CD67090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-308" b="446"/>
          <a:stretch/>
        </p:blipFill>
        <p:spPr>
          <a:xfrm>
            <a:off x="5274735" y="1910498"/>
            <a:ext cx="3431113" cy="2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67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atômicos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Grupos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especificando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EE4658-FF96-E9A6-C236-92134F8C7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  <p:pic>
        <p:nvPicPr>
          <p:cNvPr id="8" name="Gráfico 9" descr="Telefone com preenchimento sólido">
            <a:extLst>
              <a:ext uri="{FF2B5EF4-FFF2-40B4-BE49-F238E27FC236}">
                <a16:creationId xmlns:a16="http://schemas.microsoft.com/office/drawing/2014/main" id="{B14F3D4B-1855-757B-B1B9-6FB1EB9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883" y="3928793"/>
            <a:ext cx="914400" cy="9144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E50EAA-9585-B2F1-460F-1C3CD4FB322E}"/>
              </a:ext>
            </a:extLst>
          </p:cNvPr>
          <p:cNvSpPr/>
          <p:nvPr/>
        </p:nvSpPr>
        <p:spPr>
          <a:xfrm>
            <a:off x="1537659" y="4249588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Contato de Usuários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2A0F389-B3E6-23D3-0227-5CBB82AF92F2}"/>
              </a:ext>
            </a:extLst>
          </p:cNvPr>
          <p:cNvSpPr/>
          <p:nvPr/>
        </p:nvSpPr>
        <p:spPr>
          <a:xfrm>
            <a:off x="4449074" y="4476031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ID Social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304486FC-2CAC-72C9-6FF5-268BD3E68A48}"/>
              </a:ext>
            </a:extLst>
          </p:cNvPr>
          <p:cNvSpPr/>
          <p:nvPr/>
        </p:nvSpPr>
        <p:spPr>
          <a:xfrm>
            <a:off x="2694138" y="3669914"/>
            <a:ext cx="1056735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Local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83D6474B-9D45-3414-E0C4-B697F60DCF30}"/>
              </a:ext>
            </a:extLst>
          </p:cNvPr>
          <p:cNvSpPr/>
          <p:nvPr/>
        </p:nvSpPr>
        <p:spPr>
          <a:xfrm flipH="1">
            <a:off x="1540354" y="3669913"/>
            <a:ext cx="1045953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Brasil</a:t>
            </a:r>
            <a:endParaRPr lang="pt-BR"/>
          </a:p>
        </p:txBody>
      </p:sp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684ACFFB-9A50-CB89-628B-9C7304EA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7" y="3913696"/>
            <a:ext cx="1179663" cy="669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Gráfico 7" descr="Conexões com preenchimento sólido">
            <a:extLst>
              <a:ext uri="{FF2B5EF4-FFF2-40B4-BE49-F238E27FC236}">
                <a16:creationId xmlns:a16="http://schemas.microsoft.com/office/drawing/2014/main" id="{619D02D1-77E5-FD5D-0462-AA805302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931" y="1791060"/>
            <a:ext cx="914400" cy="9144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8CDCFC3-3A62-C587-DE2D-0FD621CF9BE9}"/>
              </a:ext>
            </a:extLst>
          </p:cNvPr>
          <p:cNvSpPr/>
          <p:nvPr/>
        </p:nvSpPr>
        <p:spPr>
          <a:xfrm>
            <a:off x="5408762" y="211455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Nomes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F31A226-6C94-F76F-BB05-F7FE00451EA4}"/>
              </a:ext>
            </a:extLst>
          </p:cNvPr>
          <p:cNvSpPr/>
          <p:nvPr/>
        </p:nvSpPr>
        <p:spPr>
          <a:xfrm>
            <a:off x="6411582" y="314972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Nota de Alunos</a:t>
            </a:r>
          </a:p>
        </p:txBody>
      </p:sp>
      <p:pic>
        <p:nvPicPr>
          <p:cNvPr id="19" name="Imagem 19" descr="Diagrama, Texto, Carta&#10;&#10;Descrição gerada automaticamente">
            <a:extLst>
              <a:ext uri="{FF2B5EF4-FFF2-40B4-BE49-F238E27FC236}">
                <a16:creationId xmlns:a16="http://schemas.microsoft.com/office/drawing/2014/main" id="{6F25499E-89D2-9FA2-73DA-13FA749A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562" y="2772133"/>
            <a:ext cx="1074709" cy="1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8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pessoa</a:t>
            </a:r>
            <a:endParaRPr lang="en-US"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535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635147" y="3054518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2F28DE-CA76-8EA7-393C-C62D9DD97274}"/>
              </a:ext>
            </a:extLst>
          </p:cNvPr>
          <p:cNvSpPr/>
          <p:nvPr/>
        </p:nvSpPr>
        <p:spPr>
          <a:xfrm>
            <a:off x="2383766" y="3950152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DELETE | MERGE</a:t>
            </a:r>
          </a:p>
        </p:txBody>
      </p:sp>
    </p:spTree>
    <p:extLst>
      <p:ext uri="{BB962C8B-B14F-4D97-AF65-F5344CB8AC3E}">
        <p14:creationId xmlns:p14="http://schemas.microsoft.com/office/powerpoint/2010/main" val="2210912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663244" y="1698272"/>
            <a:ext cx="2631722" cy="606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 | REVOKE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FAA9846-C7CF-D268-734C-225F7010AF58}"/>
              </a:ext>
            </a:extLst>
          </p:cNvPr>
          <p:cNvSpPr/>
          <p:nvPr/>
        </p:nvSpPr>
        <p:spPr>
          <a:xfrm>
            <a:off x="3049094" y="3250704"/>
            <a:ext cx="2631722" cy="6067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SELECT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81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  <a:ea typeface="Calibri"/>
              </a:rPr>
              <a:t>Statement</a:t>
            </a:r>
            <a:r>
              <a:rPr lang="pt-BR" sz="2200">
                <a:latin typeface="Calibri"/>
                <a:ea typeface="Calibri"/>
              </a:rPr>
              <a:t> 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Comando/instrução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Reconhecido pelo BD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Retorno: registro de dados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D9CBB552-5CE7-C83F-8912-7E536766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04747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4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Função -&gt; 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Algumas são obrigatórias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83" y="4115859"/>
            <a:ext cx="25908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939328"/>
            <a:ext cx="6778003" cy="267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</a:t>
            </a:r>
            <a:r>
              <a:rPr lang="pt-BR" sz="2200" err="1">
                <a:latin typeface="Calibri"/>
              </a:rPr>
              <a:t>now</a:t>
            </a:r>
            <a:r>
              <a:rPr lang="pt-BR" sz="2200">
                <a:latin typeface="Calibri"/>
              </a:rPr>
              <a:t>();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Datatime</a:t>
            </a:r>
            <a:r>
              <a:rPr lang="pt-BR" sz="2200">
                <a:latin typeface="Calibri"/>
                <a:ea typeface="Calibri"/>
              </a:rPr>
              <a:t> da máquina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SELECT </a:t>
            </a:r>
            <a:r>
              <a:rPr lang="pt-BR" sz="2200" err="1">
                <a:latin typeface="Calibri"/>
                <a:ea typeface="Calibri"/>
              </a:rPr>
              <a:t>now</a:t>
            </a:r>
            <a:r>
              <a:rPr lang="pt-BR" sz="2200">
                <a:latin typeface="Calibri"/>
                <a:ea typeface="Calibri"/>
              </a:rPr>
              <a:t>() FROM </a:t>
            </a:r>
            <a:r>
              <a:rPr lang="pt-BR" sz="2200" b="1">
                <a:latin typeface="Calibri"/>
                <a:ea typeface="Calibri"/>
              </a:rPr>
              <a:t>dual</a:t>
            </a:r>
            <a:r>
              <a:rPr lang="pt-BR" sz="2200">
                <a:latin typeface="Calibri"/>
                <a:ea typeface="Calibri"/>
              </a:rPr>
              <a:t>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FDA55A4E-41B0-15A9-89C7-F2022C1AEEE5}"/>
              </a:ext>
            </a:extLst>
          </p:cNvPr>
          <p:cNvSpPr/>
          <p:nvPr/>
        </p:nvSpPr>
        <p:spPr>
          <a:xfrm>
            <a:off x="1341966" y="1937341"/>
            <a:ext cx="2603499" cy="582083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Cadê o FROM 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60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33" y="4253443"/>
            <a:ext cx="2590800" cy="3619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418DC09-898F-2177-E141-8F5BA5762989}"/>
              </a:ext>
            </a:extLst>
          </p:cNvPr>
          <p:cNvSpPr/>
          <p:nvPr/>
        </p:nvSpPr>
        <p:spPr>
          <a:xfrm>
            <a:off x="675216" y="2633134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SELECT </a:t>
            </a:r>
          </a:p>
          <a:p>
            <a:pPr algn="ctr"/>
            <a:r>
              <a:rPr lang="pt-BR" sz="1800">
                <a:cs typeface="Arial"/>
              </a:rPr>
              <a:t>FROM </a:t>
            </a:r>
          </a:p>
          <a:p>
            <a:pPr algn="ctr"/>
            <a:r>
              <a:rPr lang="pt-BR" sz="1800">
                <a:cs typeface="Arial"/>
              </a:rPr>
              <a:t>WHERE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6FB8F1-C0D5-F433-3BB8-3C3C9D7358A4}"/>
              </a:ext>
            </a:extLst>
          </p:cNvPr>
          <p:cNvSpPr/>
          <p:nvPr/>
        </p:nvSpPr>
        <p:spPr>
          <a:xfrm>
            <a:off x="2516715" y="2633133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  <a:p>
            <a:pPr algn="ctr"/>
            <a:r>
              <a:rPr lang="pt-BR" sz="1800">
                <a:cs typeface="Arial"/>
              </a:rPr>
              <a:t>GROUP BY</a:t>
            </a:r>
          </a:p>
          <a:p>
            <a:pPr algn="ctr"/>
            <a:r>
              <a:rPr lang="pt-BR" sz="1800">
                <a:cs typeface="Arial"/>
              </a:rPr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2516271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Termos – SQL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E8C5A8-24DA-2B55-1D6A-E3184DC76DB6}"/>
              </a:ext>
            </a:extLst>
          </p:cNvPr>
          <p:cNvSpPr/>
          <p:nvPr/>
        </p:nvSpPr>
        <p:spPr>
          <a:xfrm>
            <a:off x="908049" y="2770717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Identificador</a:t>
            </a:r>
            <a:endParaRPr lang="pt-BR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Operador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18E3850-2B4B-C278-630D-4204F11C3273}"/>
              </a:ext>
            </a:extLst>
          </p:cNvPr>
          <p:cNvSpPr/>
          <p:nvPr/>
        </p:nvSpPr>
        <p:spPr>
          <a:xfrm>
            <a:off x="3225798" y="3035300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Constante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3286337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F45923-5891-1B99-6E06-E154AB4A4885}"/>
              </a:ext>
            </a:extLst>
          </p:cNvPr>
          <p:cNvSpPr/>
          <p:nvPr/>
        </p:nvSpPr>
        <p:spPr>
          <a:xfrm>
            <a:off x="5310717" y="2114550"/>
            <a:ext cx="2836332" cy="91016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58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4395A407-CE98-0392-3C81-580E29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9246"/>
            <a:ext cx="6436782" cy="494967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A3F2FE-C824-F3DB-C59C-A6842A5B1D05}"/>
              </a:ext>
            </a:extLst>
          </p:cNvPr>
          <p:cNvSpPr/>
          <p:nvPr/>
        </p:nvSpPr>
        <p:spPr>
          <a:xfrm>
            <a:off x="5585884" y="3871383"/>
            <a:ext cx="2836332" cy="91016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MODELO 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2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942147" y="1534877"/>
            <a:ext cx="2415393" cy="690113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R(A1,A2,A3, ..., </a:t>
            </a:r>
            <a:r>
              <a:rPr lang="pt-BR" b="1" err="1">
                <a:cs typeface="Arial"/>
              </a:rPr>
              <a:t>An</a:t>
            </a:r>
            <a:r>
              <a:rPr lang="pt-BR" b="1">
                <a:cs typeface="Arial"/>
              </a:rPr>
              <a:t>)</a:t>
            </a:r>
            <a:endParaRPr lang="pt-BR" b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E734A894-6120-BFCD-32D1-B52C8511825B}"/>
              </a:ext>
            </a:extLst>
          </p:cNvPr>
          <p:cNvSpPr/>
          <p:nvPr/>
        </p:nvSpPr>
        <p:spPr>
          <a:xfrm rot="16200000">
            <a:off x="6028160" y="693888"/>
            <a:ext cx="215660" cy="47337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2596F85-0EBE-ABF2-3946-D9095DF391AB}"/>
              </a:ext>
            </a:extLst>
          </p:cNvPr>
          <p:cNvSpPr/>
          <p:nvPr/>
        </p:nvSpPr>
        <p:spPr>
          <a:xfrm>
            <a:off x="5144578" y="2464997"/>
            <a:ext cx="1994857" cy="4528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Degree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7275364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Manipulando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esquema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BD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84660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59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Caracteres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Fixo - 255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Variável - 65.535 bytes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 descr="Uma imagem contendo objeto, laranja, escuro, relógio&#10;&#10;Descrição gerada automaticamente">
            <a:extLst>
              <a:ext uri="{FF2B5EF4-FFF2-40B4-BE49-F238E27FC236}">
                <a16:creationId xmlns:a16="http://schemas.microsoft.com/office/drawing/2014/main" id="{5FBBD8F7-72EE-34BF-09D5-D56D530D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3852248"/>
            <a:ext cx="5209116" cy="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53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mediumtext</a:t>
            </a:r>
            <a:r>
              <a:rPr lang="pt-BR" sz="2200">
                <a:latin typeface="Calibri"/>
              </a:rPr>
              <a:t> - </a:t>
            </a:r>
            <a:r>
              <a:rPr lang="pt-BR" sz="2200"/>
              <a:t>16,777,215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longtext</a:t>
            </a:r>
            <a:r>
              <a:rPr lang="pt-BR" sz="2200">
                <a:latin typeface="Calibri"/>
                <a:ea typeface="Calibri"/>
              </a:rPr>
              <a:t> - </a:t>
            </a:r>
            <a:r>
              <a:rPr lang="pt-BR" sz="2200">
                <a:ea typeface="Calibri"/>
              </a:rPr>
              <a:t>4,294,967,295 </a:t>
            </a:r>
            <a:r>
              <a:rPr lang="pt-BR" sz="2200" err="1">
                <a:ea typeface="Calibri"/>
              </a:rPr>
              <a:t>characters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ea typeface="Calibri"/>
              </a:rPr>
              <a:t>...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6">
            <a:extLst>
              <a:ext uri="{FF2B5EF4-FFF2-40B4-BE49-F238E27FC236}">
                <a16:creationId xmlns:a16="http://schemas.microsoft.com/office/drawing/2014/main" id="{235A9858-E55F-11C1-B33E-34A7D72F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8" y="1952625"/>
            <a:ext cx="1009650" cy="4762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F1CFD20-D21C-F939-2EA8-B919707D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71" y="1711855"/>
            <a:ext cx="923925" cy="4286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0F0E5A4-1345-2418-F53C-45440A34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633" y="1067330"/>
            <a:ext cx="1676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0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A6A98-0C81-6815-979A-2BE2C7F4936A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607817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AD0231-2B5B-B1C4-8686-9448FA2A96A6}"/>
              </a:ext>
            </a:extLst>
          </p:cNvPr>
          <p:cNvSpPr/>
          <p:nvPr/>
        </p:nvSpPr>
        <p:spPr>
          <a:xfrm>
            <a:off x="675217" y="4231216"/>
            <a:ext cx="3778249" cy="53975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Maxlen</a:t>
            </a:r>
            <a:r>
              <a:rPr lang="pt-BR">
                <a:cs typeface="Arial"/>
              </a:rPr>
              <a:t> &gt; 1 = </a:t>
            </a:r>
            <a:r>
              <a:rPr lang="pt-BR" err="1">
                <a:cs typeface="Arial"/>
              </a:rPr>
              <a:t>multibyte</a:t>
            </a:r>
            <a:r>
              <a:rPr lang="pt-BR">
                <a:cs typeface="Arial"/>
              </a:rPr>
              <a:t> char set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614C4-9FE8-63F6-FCC4-405C8D7E41C4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582289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data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&lt; 64KB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8" descr="Tabela&#10;&#10;Descrição gerada automaticamente">
            <a:extLst>
              <a:ext uri="{FF2B5EF4-FFF2-40B4-BE49-F238E27FC236}">
                <a16:creationId xmlns:a16="http://schemas.microsoft.com/office/drawing/2014/main" id="{B382B6CD-D93C-B83F-EA89-F11D933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41" y="2269198"/>
            <a:ext cx="3505200" cy="17279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E7F7-CBB3-899B-5C64-07D20FFF5DF6}"/>
              </a:ext>
            </a:extLst>
          </p:cNvPr>
          <p:cNvSpPr txBox="1"/>
          <p:nvPr/>
        </p:nvSpPr>
        <p:spPr>
          <a:xfrm>
            <a:off x="2999005" y="40034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836318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C82E741C-8F3F-E311-98E8-D1C847CB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" y="2985949"/>
            <a:ext cx="5365376" cy="1524835"/>
          </a:xfrm>
          <a:prstGeom prst="rect">
            <a:avLst/>
          </a:prstGeom>
        </p:spPr>
      </p:pic>
      <p:pic>
        <p:nvPicPr>
          <p:cNvPr id="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277A46B-321F-A243-2722-E74DB6DE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922" y="1443330"/>
            <a:ext cx="4121524" cy="15088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93913F-7A66-8DFD-A445-13ECF3B655AC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87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temporais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DFBDE80-E074-D6C3-9656-34047E14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34" y="2677544"/>
            <a:ext cx="5062817" cy="18306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75A045-EB16-D7FD-07D2-C705E87AFB0A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801195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2033572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6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</a:t>
            </a: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6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pic>
        <p:nvPicPr>
          <p:cNvPr id="10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1807E2-4A15-DA1A-4FCE-21D8C071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619591"/>
            <a:ext cx="6603520" cy="588790"/>
          </a:xfrm>
          <a:prstGeom prst="rect">
            <a:avLst/>
          </a:prstGeom>
        </p:spPr>
      </p:pic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5898AE11-3C19-EDC9-DD0F-8B65AC502CB9}"/>
              </a:ext>
            </a:extLst>
          </p:cNvPr>
          <p:cNvSpPr/>
          <p:nvPr/>
        </p:nvSpPr>
        <p:spPr>
          <a:xfrm>
            <a:off x="5260496" y="984943"/>
            <a:ext cx="1714497" cy="49601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Definição - R</a:t>
            </a:r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41B462-85E3-E3CF-084A-844976D98DFA}"/>
              </a:ext>
            </a:extLst>
          </p:cNvPr>
          <p:cNvSpPr txBox="1"/>
          <p:nvPr/>
        </p:nvSpPr>
        <p:spPr>
          <a:xfrm>
            <a:off x="2574985" y="31734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30484919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094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  <p:pic>
        <p:nvPicPr>
          <p:cNvPr id="10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2A495238-E759-6A6A-2FB2-0934AF38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3" y="1948124"/>
            <a:ext cx="4371435" cy="9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36070F-D896-A4E4-0D15-868534873139}"/>
              </a:ext>
            </a:extLst>
          </p:cNvPr>
          <p:cNvSpPr/>
          <p:nvPr/>
        </p:nvSpPr>
        <p:spPr>
          <a:xfrm>
            <a:off x="3338423" y="1769494"/>
            <a:ext cx="3256470" cy="91655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DELETE</a:t>
            </a:r>
            <a:endParaRPr lang="pt-BR" sz="1800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725A40A0-C064-DA0B-120C-B87648678B1F}"/>
              </a:ext>
            </a:extLst>
          </p:cNvPr>
          <p:cNvSpPr/>
          <p:nvPr/>
        </p:nvSpPr>
        <p:spPr>
          <a:xfrm>
            <a:off x="4864219" y="1332694"/>
            <a:ext cx="2242867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COMPORTAMENTO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08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9DDD6D5-4660-9A6E-09FE-0A7D805B19BC}"/>
              </a:ext>
            </a:extLst>
          </p:cNvPr>
          <p:cNvSpPr/>
          <p:nvPr/>
        </p:nvSpPr>
        <p:spPr>
          <a:xfrm>
            <a:off x="3147923" y="2467994"/>
            <a:ext cx="2840193" cy="49322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CREATE TABLE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5400420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E9643E-2019-237B-DBBE-708C61D75355}"/>
              </a:ext>
            </a:extLst>
          </p:cNvPr>
          <p:cNvSpPr/>
          <p:nvPr/>
        </p:nvSpPr>
        <p:spPr>
          <a:xfrm>
            <a:off x="3240740" y="2383491"/>
            <a:ext cx="2655794" cy="756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Referential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Triggered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85884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Nomear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CHECK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E8AEBF89-A8DB-CD0B-DD50-E90F808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2" y="3683414"/>
            <a:ext cx="5214097" cy="5753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C96790-0F5F-1BF7-D0F3-82C8FC40AC93}"/>
              </a:ext>
            </a:extLst>
          </p:cNvPr>
          <p:cNvSpPr/>
          <p:nvPr/>
        </p:nvSpPr>
        <p:spPr>
          <a:xfrm>
            <a:off x="3677771" y="3148292"/>
            <a:ext cx="2050675" cy="504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Row-</a:t>
            </a:r>
            <a:r>
              <a:rPr lang="pt-BR" err="1">
                <a:cs typeface="Arial"/>
              </a:rPr>
              <a:t>based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1067156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/ INSERTION COM SQL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53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10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F29533-79FE-7999-DE7F-FB6821E4F69F}"/>
              </a:ext>
            </a:extLst>
          </p:cNvPr>
          <p:cNvSpPr/>
          <p:nvPr/>
        </p:nvSpPr>
        <p:spPr>
          <a:xfrm>
            <a:off x="1670048" y="3723216"/>
            <a:ext cx="2751667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Custoso – melhor prevenir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5AAAEB7-1CA5-C9B9-E710-5A228455B1E7}"/>
              </a:ext>
            </a:extLst>
          </p:cNvPr>
          <p:cNvSpPr/>
          <p:nvPr/>
        </p:nvSpPr>
        <p:spPr>
          <a:xfrm>
            <a:off x="2199214" y="4199465"/>
            <a:ext cx="2868083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Pode ser desejada pelo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44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EC7C5B-20ED-AEFC-37A9-566D0C85AD69}"/>
              </a:ext>
            </a:extLst>
          </p:cNvPr>
          <p:cNvSpPr/>
          <p:nvPr/>
        </p:nvSpPr>
        <p:spPr>
          <a:xfrm>
            <a:off x="3780526" y="1230342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 = {t1,t2,t3,..,tm}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67425EB-DA5C-D179-9658-F983939D613C}"/>
              </a:ext>
            </a:extLst>
          </p:cNvPr>
          <p:cNvSpPr/>
          <p:nvPr/>
        </p:nvSpPr>
        <p:spPr>
          <a:xfrm>
            <a:off x="5592073" y="2060634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 = &lt;v1,v2,v3,..,vn&gt;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23E5E1-4DBE-D7CB-E028-1785DD7ADC75}"/>
              </a:ext>
            </a:extLst>
          </p:cNvPr>
          <p:cNvSpPr/>
          <p:nvPr/>
        </p:nvSpPr>
        <p:spPr>
          <a:xfrm>
            <a:off x="3510950" y="2977191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1&lt;= i &lt;= n</a:t>
            </a:r>
          </a:p>
        </p:txBody>
      </p:sp>
    </p:spTree>
    <p:extLst>
      <p:ext uri="{BB962C8B-B14F-4D97-AF65-F5344CB8AC3E}">
        <p14:creationId xmlns:p14="http://schemas.microsoft.com/office/powerpoint/2010/main" val="1960821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74CE8F6-683D-7967-A17F-9C398424F209}"/>
              </a:ext>
            </a:extLst>
          </p:cNvPr>
          <p:cNvSpPr/>
          <p:nvPr/>
        </p:nvSpPr>
        <p:spPr>
          <a:xfrm>
            <a:off x="3606799" y="2699341"/>
            <a:ext cx="1555749" cy="4339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DISTINCT</a:t>
            </a:r>
            <a:endParaRPr lang="pt-BR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4DEA2FA-A779-DDC7-5554-05CA0BF0D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817" y="3647482"/>
            <a:ext cx="3124200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0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FBE07A6-94D2-5ED6-FF56-7F7248B05A28}"/>
              </a:ext>
            </a:extLst>
          </p:cNvPr>
          <p:cNvSpPr/>
          <p:nvPr/>
        </p:nvSpPr>
        <p:spPr>
          <a:xfrm>
            <a:off x="4908549" y="1934632"/>
            <a:ext cx="2995082" cy="4974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Projeção de atributos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59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Operadores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=, &lt;, &lt;=, &gt;, &gt;=, e &lt;&gt;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+, -, *,  / 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operadores básicos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AND, OR, XOR, NOT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 – op. </a:t>
            </a:r>
            <a:r>
              <a:rPr lang="pt-BR" sz="2200" err="1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boleanos</a:t>
            </a:r>
            <a:endParaRPr lang="pt-BR" sz="2200">
              <a:solidFill>
                <a:schemeClr val="bg2">
                  <a:lumMod val="60000"/>
                  <a:lumOff val="40000"/>
                </a:schemeClr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TRUE, FALSE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– operadores lógicos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Subconjunto do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Mais utilizado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Comandos: INSERT, DELETE, UPDATE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2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48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640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 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06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  <p:pic>
        <p:nvPicPr>
          <p:cNvPr id="10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95F3FC9D-4623-48F8-A2CF-BD810EE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5" y="1358805"/>
            <a:ext cx="4986866" cy="1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83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A849359-B739-A97B-015D-67DD7724D840}"/>
              </a:ext>
            </a:extLst>
          </p:cNvPr>
          <p:cNvSpPr/>
          <p:nvPr/>
        </p:nvSpPr>
        <p:spPr>
          <a:xfrm>
            <a:off x="4845050" y="2074925"/>
            <a:ext cx="2751666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Inserindo as </a:t>
            </a:r>
            <a:r>
              <a:rPr lang="pt-BR" err="1">
                <a:cs typeface="Arial"/>
              </a:rPr>
              <a:t>Constraints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017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725606"/>
            <a:ext cx="8857171" cy="27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3375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Aliasing 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Variação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tuplas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124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29B80D7C-2DC8-5287-AD94-4CB98105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480966"/>
            <a:ext cx="5727699" cy="356798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4E1D61-3BA0-51BF-F4ED-F74E757B63DE}"/>
              </a:ext>
            </a:extLst>
          </p:cNvPr>
          <p:cNvSpPr/>
          <p:nvPr/>
        </p:nvSpPr>
        <p:spPr>
          <a:xfrm>
            <a:off x="1109133" y="3776133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ADC6F3-E4AD-F6D9-28FF-465786B69014}"/>
              </a:ext>
            </a:extLst>
          </p:cNvPr>
          <p:cNvSpPr/>
          <p:nvPr/>
        </p:nvSpPr>
        <p:spPr>
          <a:xfrm>
            <a:off x="1013882" y="1701799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381F790-64E6-F6D5-A137-6FBC49F3BFD2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00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Identificando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Tabela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8" descr="Texto&#10;&#10;Descrição gerada automaticamente">
            <a:extLst>
              <a:ext uri="{FF2B5EF4-FFF2-40B4-BE49-F238E27FC236}">
                <a16:creationId xmlns:a16="http://schemas.microsoft.com/office/drawing/2014/main" id="{037C8469-1707-3385-FC86-84F8A17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778843"/>
            <a:ext cx="5590116" cy="1162479"/>
          </a:xfrm>
          <a:prstGeom prst="rect">
            <a:avLst/>
          </a:prstGeom>
        </p:spPr>
      </p:pic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451EA1-7D2A-E635-16C7-7343AAE4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3" y="3276973"/>
            <a:ext cx="5505450" cy="1425888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CC53C897-61D9-F51B-D51D-2B6259F55EAA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88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Ambiguidade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Esclarecimento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8" name="Imagem 9" descr="Texto&#10;&#10;Descrição gerada automaticamente">
            <a:extLst>
              <a:ext uri="{FF2B5EF4-FFF2-40B4-BE49-F238E27FC236}">
                <a16:creationId xmlns:a16="http://schemas.microsoft.com/office/drawing/2014/main" id="{3E8246EB-2418-5E3B-5052-B5AEAA8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18" y="3709160"/>
            <a:ext cx="5325532" cy="1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19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Diferenciar atributos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702CB2BC-98F2-18AD-A49B-DFD3EF5E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0" b="-971"/>
          <a:stretch/>
        </p:blipFill>
        <p:spPr>
          <a:xfrm>
            <a:off x="935567" y="3431424"/>
            <a:ext cx="5103208" cy="110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12D6756-F33C-BD17-9CE4-4497D60AC5AA}"/>
              </a:ext>
            </a:extLst>
          </p:cNvPr>
          <p:cNvSpPr/>
          <p:nvPr/>
        </p:nvSpPr>
        <p:spPr>
          <a:xfrm>
            <a:off x="3744383" y="4061883"/>
            <a:ext cx="783167" cy="3810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A78052-2827-DB10-5C8B-39F0747CA0F5}"/>
              </a:ext>
            </a:extLst>
          </p:cNvPr>
          <p:cNvSpPr/>
          <p:nvPr/>
        </p:nvSpPr>
        <p:spPr>
          <a:xfrm>
            <a:off x="2484966" y="4061882"/>
            <a:ext cx="1100667" cy="381000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8902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16B6563D-5BC4-41B0-B957-7FD566BD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765423"/>
            <a:ext cx="7040033" cy="438403"/>
          </a:xfrm>
          <a:prstGeom prst="rect">
            <a:avLst/>
          </a:prstGeom>
        </p:spPr>
      </p:pic>
      <p:sp>
        <p:nvSpPr>
          <p:cNvPr id="9" name="Chave Direita 8">
            <a:extLst>
              <a:ext uri="{FF2B5EF4-FFF2-40B4-BE49-F238E27FC236}">
                <a16:creationId xmlns:a16="http://schemas.microsoft.com/office/drawing/2014/main" id="{DD2791F7-DD1A-C98A-B439-6A4BD90D0F0D}"/>
              </a:ext>
            </a:extLst>
          </p:cNvPr>
          <p:cNvSpPr/>
          <p:nvPr/>
        </p:nvSpPr>
        <p:spPr>
          <a:xfrm rot="-5400000">
            <a:off x="5335651" y="1188509"/>
            <a:ext cx="465666" cy="4868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47633" y="2908299"/>
            <a:ext cx="2434166" cy="381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Nova nomenclatura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64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89967" y="2506133"/>
            <a:ext cx="2878666" cy="4762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Referências múltiplas</a:t>
            </a:r>
            <a:endParaRPr lang="pt-BR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E0F75B73-1DE7-AC64-E034-E2EF286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408835"/>
            <a:ext cx="7283449" cy="12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Alias (AS Statement)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Queries SQL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7594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When Good Statements Go Bad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2" y="2965653"/>
            <a:ext cx="5945755" cy="1843248"/>
          </a:xfrm>
          <a:prstGeom prst="rect">
            <a:avLst/>
          </a:prstGeom>
        </p:spPr>
      </p:pic>
      <p:pic>
        <p:nvPicPr>
          <p:cNvPr id="2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08BE6D5-7833-F259-FDCC-ECE2B32E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6" y="1686958"/>
            <a:ext cx="4328304" cy="421709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C2027AB6-1A72-7856-0314-39A42718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37" y="1688349"/>
            <a:ext cx="3616626" cy="4081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58BB30-6C4B-EBD4-B01C-C5F857AB30BC}"/>
              </a:ext>
            </a:extLst>
          </p:cNvPr>
          <p:cNvSpPr/>
          <p:nvPr/>
        </p:nvSpPr>
        <p:spPr>
          <a:xfrm>
            <a:off x="5829300" y="842153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Cardinalidade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AE1DB5-922D-13C7-4A44-037B4913E15C}"/>
              </a:ext>
            </a:extLst>
          </p:cNvPr>
          <p:cNvSpPr/>
          <p:nvPr/>
        </p:nvSpPr>
        <p:spPr>
          <a:xfrm rot="5400000">
            <a:off x="6901585" y="737019"/>
            <a:ext cx="485235" cy="323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22E5DF8-3546-072C-84F8-7E0B70EF7E3F}"/>
              </a:ext>
            </a:extLst>
          </p:cNvPr>
          <p:cNvSpPr/>
          <p:nvPr/>
        </p:nvSpPr>
        <p:spPr>
          <a:xfrm>
            <a:off x="5883215" y="2750747"/>
            <a:ext cx="2523225" cy="2803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Total de instâncias</a:t>
            </a:r>
          </a:p>
        </p:txBody>
      </p:sp>
    </p:spTree>
    <p:extLst>
      <p:ext uri="{BB962C8B-B14F-4D97-AF65-F5344CB8AC3E}">
        <p14:creationId xmlns:p14="http://schemas.microsoft.com/office/powerpoint/2010/main" val="40770686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&amp; FK inexistente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Valores violados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 de datas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59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5CF5450D-7FF2-B4A2-EF46-F0241ACF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2569" b="-962"/>
          <a:stretch/>
        </p:blipFill>
        <p:spPr>
          <a:xfrm>
            <a:off x="713317" y="2872893"/>
            <a:ext cx="5431246" cy="1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3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FK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7" name="Imagem 7" descr="Texto, Carta&#10;&#10;Descrição gerada automaticamente">
            <a:extLst>
              <a:ext uri="{FF2B5EF4-FFF2-40B4-BE49-F238E27FC236}">
                <a16:creationId xmlns:a16="http://schemas.microsoft.com/office/drawing/2014/main" id="{B49DACA5-7CAB-D463-55CD-27AA372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17248"/>
            <a:ext cx="5706533" cy="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Violação de valores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7FBB00F7-3295-4535-C482-25341DB4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2841000"/>
            <a:ext cx="6256866" cy="953750"/>
          </a:xfrm>
          <a:prstGeom prst="rect">
            <a:avLst/>
          </a:prstGeom>
        </p:spPr>
      </p:pic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45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EBB94E-406B-8F91-3A19-70FA41B8AF9E}"/>
              </a:ext>
            </a:extLst>
          </p:cNvPr>
          <p:cNvGrpSpPr/>
          <p:nvPr/>
        </p:nvGrpSpPr>
        <p:grpSpPr>
          <a:xfrm>
            <a:off x="512234" y="2651515"/>
            <a:ext cx="6076948" cy="2020793"/>
            <a:chOff x="776817" y="2651515"/>
            <a:chExt cx="6076948" cy="2020793"/>
          </a:xfrm>
        </p:grpSpPr>
        <p:pic>
          <p:nvPicPr>
            <p:cNvPr id="5" name="Imagem 6">
              <a:extLst>
                <a:ext uri="{FF2B5EF4-FFF2-40B4-BE49-F238E27FC236}">
                  <a16:creationId xmlns:a16="http://schemas.microsoft.com/office/drawing/2014/main" id="{3796B0DF-5EDA-D5B8-FC99-ECF20A8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483" y="2651515"/>
              <a:ext cx="5992282" cy="898803"/>
            </a:xfrm>
            <a:prstGeom prst="rect">
              <a:avLst/>
            </a:prstGeom>
          </p:spPr>
        </p:pic>
        <p:pic>
          <p:nvPicPr>
            <p:cNvPr id="7" name="Imagem 7" descr="Texto&#10;&#10;Descrição gerada automaticamente">
              <a:extLst>
                <a:ext uri="{FF2B5EF4-FFF2-40B4-BE49-F238E27FC236}">
                  <a16:creationId xmlns:a16="http://schemas.microsoft.com/office/drawing/2014/main" id="{F0544B71-B02D-0F10-A07F-B672F14B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817" y="3709690"/>
              <a:ext cx="5494866" cy="962618"/>
            </a:xfrm>
            <a:prstGeom prst="rect">
              <a:avLst/>
            </a:prstGeom>
          </p:spPr>
        </p:pic>
      </p:grp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49" y="3439054"/>
            <a:ext cx="1485900" cy="1419225"/>
          </a:xfrm>
          <a:prstGeom prst="rect">
            <a:avLst/>
          </a:prstGeom>
        </p:spPr>
      </p:pic>
      <p:pic>
        <p:nvPicPr>
          <p:cNvPr id="8" name="Gráfico 8" descr="Marca de seleção estrutura de tópicos">
            <a:extLst>
              <a:ext uri="{FF2B5EF4-FFF2-40B4-BE49-F238E27FC236}">
                <a16:creationId xmlns:a16="http://schemas.microsoft.com/office/drawing/2014/main" id="{F36161E0-654D-DFAC-20A5-F000EBF20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9883" y="4188884"/>
            <a:ext cx="850900" cy="850900"/>
          </a:xfrm>
          <a:prstGeom prst="rect">
            <a:avLst/>
          </a:prstGeom>
        </p:spPr>
      </p:pic>
      <p:pic>
        <p:nvPicPr>
          <p:cNvPr id="9" name="Gráfico 9" descr="Fechar estrutura de tópicos">
            <a:extLst>
              <a:ext uri="{FF2B5EF4-FFF2-40B4-BE49-F238E27FC236}">
                <a16:creationId xmlns:a16="http://schemas.microsoft.com/office/drawing/2014/main" id="{EAFA34CA-6DF7-F7A0-4187-F9FD81F11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9" y="2278591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47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66609" y="1938322"/>
            <a:ext cx="7685466" cy="12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MySQL &amp; PostgreSQL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68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Postegresql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Otimizado para aplicações complexas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Grande volume de dados \ informações críticas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E-commerce grande/médio porte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88FDF79D-3D30-1A92-B56F-270E8E97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6" y="3521683"/>
            <a:ext cx="2089732" cy="1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Possui agilidade e versatilidade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Operações mas simples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Processamento e tempo curto de resposta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Site | Fórum | Portal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AA82222-9AFC-6DEB-B194-C6544DE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72" y="2870604"/>
            <a:ext cx="3162452" cy="21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70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Ponderações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</a:t>
            </a:r>
            <a:r>
              <a:rPr lang="pt-BR" sz="2400" err="1">
                <a:latin typeface="Calibri"/>
              </a:rPr>
              <a:t>Rollback</a:t>
            </a:r>
            <a:r>
              <a:rPr lang="pt-BR" sz="2400">
                <a:latin typeface="Calibri"/>
              </a:rPr>
              <a:t>? MySQL não possui</a:t>
            </a:r>
          </a:p>
          <a:p>
            <a:pPr algn="just"/>
            <a:endParaRPr lang="pt-BR" sz="2400">
              <a:latin typeface="Calibri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agilidade?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Fácil utilização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Operação mais simplificada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4675495" y="3244963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MySQL</a:t>
            </a:r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44A595D3-699B-0282-2189-2C5A5A2C9BF1}"/>
              </a:ext>
            </a:extLst>
          </p:cNvPr>
          <p:cNvSpPr/>
          <p:nvPr/>
        </p:nvSpPr>
        <p:spPr>
          <a:xfrm>
            <a:off x="6030410" y="1983254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2982205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Gerando relatórios com SQL –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Exportando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XML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565525" y="1868308"/>
            <a:ext cx="8016900" cy="22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just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posteriormente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utilizar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SQL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Banco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 Dessa forma,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apresentados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comandos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consulta a banco de dados SQL. </a:t>
            </a:r>
          </a:p>
        </p:txBody>
      </p:sp>
    </p:spTree>
    <p:extLst>
      <p:ext uri="{BB962C8B-B14F-4D97-AF65-F5344CB8AC3E}">
        <p14:creationId xmlns:p14="http://schemas.microsoft.com/office/powerpoint/2010/main" val="378020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Papel (Role)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849A786-2DD0-1CCB-1ED7-04B03CECB6E6}"/>
              </a:ext>
            </a:extLst>
          </p:cNvPr>
          <p:cNvGrpSpPr/>
          <p:nvPr/>
        </p:nvGrpSpPr>
        <p:grpSpPr>
          <a:xfrm>
            <a:off x="5236234" y="1197994"/>
            <a:ext cx="3353517" cy="2188952"/>
            <a:chOff x="5236234" y="1942022"/>
            <a:chExt cx="3353517" cy="218895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48D2D1C1-83AA-9191-FF44-CB4EBA98A2D9}"/>
                </a:ext>
              </a:extLst>
            </p:cNvPr>
            <p:cNvSpPr/>
            <p:nvPr/>
          </p:nvSpPr>
          <p:spPr>
            <a:xfrm>
              <a:off x="5236234" y="1942022"/>
              <a:ext cx="3353517" cy="21889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cs typeface="Arial"/>
                </a:rPr>
                <a:t>DOMÍNIO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62098C7-E92F-9710-B242-A5808263E22B}"/>
                </a:ext>
              </a:extLst>
            </p:cNvPr>
            <p:cNvSpPr/>
            <p:nvPr/>
          </p:nvSpPr>
          <p:spPr>
            <a:xfrm>
              <a:off x="5559724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A1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F20EB63-386C-6B02-FD0E-4364D2563A78}"/>
                </a:ext>
              </a:extLst>
            </p:cNvPr>
            <p:cNvSpPr/>
            <p:nvPr/>
          </p:nvSpPr>
          <p:spPr>
            <a:xfrm>
              <a:off x="6422366" y="3365380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A2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89B0D12-C85F-D4FE-46C6-00010F494EEE}"/>
                </a:ext>
              </a:extLst>
            </p:cNvPr>
            <p:cNvSpPr/>
            <p:nvPr/>
          </p:nvSpPr>
          <p:spPr>
            <a:xfrm>
              <a:off x="7392837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A3</a:t>
              </a:r>
              <a:endParaRPr lang="pt-BR"/>
            </a:p>
          </p:txBody>
        </p:sp>
      </p:grpSp>
      <p:pic>
        <p:nvPicPr>
          <p:cNvPr id="15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418E63A-C31A-6B5B-E6CA-02EEBE61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6" t="34629" r="1253" b="51590"/>
          <a:stretch/>
        </p:blipFill>
        <p:spPr>
          <a:xfrm>
            <a:off x="505459" y="3700410"/>
            <a:ext cx="8372975" cy="421014"/>
          </a:xfrm>
          <a:prstGeom prst="rect">
            <a:avLst/>
          </a:prstGeom>
        </p:spPr>
      </p:pic>
      <p:pic>
        <p:nvPicPr>
          <p:cNvPr id="1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74F4D4C-978C-810E-C551-E3B34E6B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t="63958" r="1174" b="15548"/>
          <a:stretch/>
        </p:blipFill>
        <p:spPr>
          <a:xfrm>
            <a:off x="504645" y="4034684"/>
            <a:ext cx="8370454" cy="62609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AA665B2-6725-2EFA-2320-E5EECF951066}"/>
              </a:ext>
            </a:extLst>
          </p:cNvPr>
          <p:cNvSpPr/>
          <p:nvPr/>
        </p:nvSpPr>
        <p:spPr>
          <a:xfrm>
            <a:off x="3187460" y="4314285"/>
            <a:ext cx="1380225" cy="39897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4EBC2E-DB67-177F-F682-96D1671CD657}"/>
              </a:ext>
            </a:extLst>
          </p:cNvPr>
          <p:cNvSpPr/>
          <p:nvPr/>
        </p:nvSpPr>
        <p:spPr>
          <a:xfrm>
            <a:off x="6551762" y="4001577"/>
            <a:ext cx="1380225" cy="4205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399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1 : Design 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BD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Relacinal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para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  <a:endParaRPr lang="en-US" sz="44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529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Declare suas relações usando o SQL DDL.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Especifique um número de consultas em SQL que são necessárias para seu banco de dados Oficina.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Com base no uso esperado do banco de dados, determine as </a:t>
            </a:r>
            <a:r>
              <a:rPr lang="pt-BR" sz="2000" i="1" err="1">
                <a:latin typeface="Calibri"/>
              </a:rPr>
              <a:t>cronstraints</a:t>
            </a:r>
            <a:r>
              <a:rPr lang="pt-BR" sz="2000">
                <a:latin typeface="Calibri"/>
              </a:rPr>
              <a:t> que fazem sentido para seu contexto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Implemente seu banco de dados com MySQL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Exporte o script SQL, adicione no </a:t>
            </a:r>
            <a:r>
              <a:rPr lang="pt-BR" sz="2000" err="1">
                <a:latin typeface="Calibri"/>
              </a:rPr>
              <a:t>Github</a:t>
            </a:r>
            <a:r>
              <a:rPr lang="pt-BR" sz="2000">
                <a:latin typeface="Calibri"/>
              </a:rPr>
              <a:t> para validação</a:t>
            </a:r>
            <a:endParaRPr lang="pt-BR" sz="1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5798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2 :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no BD -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23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1. Especificar as perguntas relevantes para sua aplicação</a:t>
            </a:r>
          </a:p>
          <a:p>
            <a:pPr algn="just"/>
            <a:r>
              <a:rPr lang="pt-BR" sz="2400">
                <a:latin typeface="Calibri"/>
              </a:rPr>
              <a:t>2. Descrever como representa-las em SQL</a:t>
            </a:r>
          </a:p>
          <a:p>
            <a:pPr algn="just"/>
            <a:r>
              <a:rPr lang="pt-BR" sz="2400">
                <a:latin typeface="Calibri"/>
              </a:rPr>
              <a:t>3. Gerar o relatório com base nas perguntas</a:t>
            </a:r>
          </a:p>
        </p:txBody>
      </p:sp>
    </p:spTree>
    <p:extLst>
      <p:ext uri="{BB962C8B-B14F-4D97-AF65-F5344CB8AC3E}">
        <p14:creationId xmlns:p14="http://schemas.microsoft.com/office/powerpoint/2010/main" val="23531350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809615"/>
            <a:ext cx="7600800" cy="200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8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com SQL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699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575550"/>
              </p:ext>
            </p:extLst>
          </p:nvPr>
        </p:nvGraphicFramePr>
        <p:xfrm>
          <a:off x="644125" y="1400567"/>
          <a:ext cx="7771140" cy="334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4108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098409"/>
              </p:ext>
            </p:extLst>
          </p:nvPr>
        </p:nvGraphicFramePr>
        <p:xfrm>
          <a:off x="802049" y="1264541"/>
          <a:ext cx="7461302" cy="348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91583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307365"/>
            <a:ext cx="74103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comandos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DDL – Data Definition Language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98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801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9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Arquivo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endParaRPr lang="pt-BR" err="1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683355" y="1890717"/>
            <a:ext cx="3935799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Característcas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6918293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EB568DB6-743C-87B1-58FF-C80821478BCE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a partir de uma condição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A267F1-A96E-BB28-F6F2-C0F26F56A0F3}"/>
              </a:ext>
            </a:extLst>
          </p:cNvPr>
          <p:cNvGrpSpPr/>
          <p:nvPr/>
        </p:nvGrpSpPr>
        <p:grpSpPr>
          <a:xfrm>
            <a:off x="3574473" y="3566916"/>
            <a:ext cx="4794932" cy="1182935"/>
            <a:chOff x="3574473" y="3566916"/>
            <a:chExt cx="4794932" cy="11829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797405" y="3768286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UPDATE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table_name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column1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value1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column2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value2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condition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574473" y="3566916"/>
              <a:ext cx="4794932" cy="11829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131029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07A77D64-89BC-E872-8346-58A8EA42CDB4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Remoção de estruturas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D764-D134-AC59-ECB2-10B6F087B167}"/>
              </a:ext>
            </a:extLst>
          </p:cNvPr>
          <p:cNvGrpSpPr/>
          <p:nvPr/>
        </p:nvGrpSpPr>
        <p:grpSpPr>
          <a:xfrm>
            <a:off x="3630092" y="4071944"/>
            <a:ext cx="4794932" cy="725474"/>
            <a:chOff x="3630092" y="4071944"/>
            <a:chExt cx="4794932" cy="72547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853024" y="4273313"/>
              <a:ext cx="419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DROP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DATABASE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databasename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630092" y="4071944"/>
              <a:ext cx="4794932" cy="72547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00820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Remoção de registros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1A2DFE-42AE-C8F3-4B47-81BBB43C71F0}"/>
              </a:ext>
            </a:extLst>
          </p:cNvPr>
          <p:cNvSpPr txBox="1"/>
          <p:nvPr/>
        </p:nvSpPr>
        <p:spPr>
          <a:xfrm>
            <a:off x="4356625" y="4308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A1DB456-0894-6527-9F20-CBF49E066571}"/>
              </a:ext>
            </a:extLst>
          </p:cNvPr>
          <p:cNvSpPr/>
          <p:nvPr/>
        </p:nvSpPr>
        <p:spPr>
          <a:xfrm>
            <a:off x="3894587" y="4099860"/>
            <a:ext cx="4794932" cy="7254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5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da estrutura do BD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068D15-BCA1-29C8-8838-43AF685D964F}"/>
              </a:ext>
            </a:extLst>
          </p:cNvPr>
          <p:cNvSpPr txBox="1"/>
          <p:nvPr/>
        </p:nvSpPr>
        <p:spPr>
          <a:xfrm>
            <a:off x="4803241" y="2048530"/>
            <a:ext cx="259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 Email varchar(</a:t>
            </a:r>
            <a:r>
              <a:rPr lang="en-US" sz="1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4356812" y="1764790"/>
            <a:ext cx="3487943" cy="10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00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6633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662545"/>
            <a:ext cx="7410300" cy="24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Expressões em </a:t>
            </a:r>
            <a:r>
              <a:rPr lang="pt-BR" sz="5400" b="1" err="1">
                <a:solidFill>
                  <a:srgbClr val="EA4E60"/>
                </a:solidFill>
                <a:latin typeface="Century Gothic"/>
              </a:rPr>
              <a:t>Statements</a:t>
            </a:r>
            <a:r>
              <a:rPr lang="pt-BR" sz="5400" b="1">
                <a:solidFill>
                  <a:srgbClr val="EA4E60"/>
                </a:solidFill>
                <a:latin typeface="Century Gothic"/>
              </a:rPr>
              <a:t>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374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aritméticos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Operações matemáticas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Tipos de dados: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string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e numérico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294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Armazenamento: dados simples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Resultado de expressões: dados complexos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Plus: utilizar alias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0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Concatenando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Strings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35B86B1-50F4-BD0E-DC4C-711FF1A07E63}"/>
              </a:ext>
            </a:extLst>
          </p:cNvPr>
          <p:cNvSpPr/>
          <p:nvPr/>
        </p:nvSpPr>
        <p:spPr>
          <a:xfrm>
            <a:off x="2488556" y="2282383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</a:t>
            </a:r>
          </a:p>
        </p:txBody>
      </p:sp>
      <p:sp>
        <p:nvSpPr>
          <p:cNvPr id="7" name="Fluxograma: Processo Alternativo 6">
            <a:extLst>
              <a:ext uri="{FF2B5EF4-FFF2-40B4-BE49-F238E27FC236}">
                <a16:creationId xmlns:a16="http://schemas.microsoft.com/office/drawing/2014/main" id="{D2797273-1290-956E-6482-459C653ADCE8}"/>
              </a:ext>
            </a:extLst>
          </p:cNvPr>
          <p:cNvSpPr/>
          <p:nvPr/>
        </p:nvSpPr>
        <p:spPr>
          <a:xfrm>
            <a:off x="56552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Fname</a:t>
            </a:r>
            <a:endParaRPr lang="pt-BR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7B8040B1-BC36-8683-A63D-CF9ED618F33D}"/>
              </a:ext>
            </a:extLst>
          </p:cNvPr>
          <p:cNvSpPr/>
          <p:nvPr/>
        </p:nvSpPr>
        <p:spPr>
          <a:xfrm>
            <a:off x="2439120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Minit</a:t>
            </a:r>
            <a:endParaRPr lang="pt-BR"/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F2F2D03-09BC-C3FE-6E75-DD35649769D1}"/>
              </a:ext>
            </a:extLst>
          </p:cNvPr>
          <p:cNvSpPr/>
          <p:nvPr/>
        </p:nvSpPr>
        <p:spPr>
          <a:xfrm>
            <a:off x="431271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Lname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694C059E-D36F-0A24-1EC1-E6EF1E5C53EA}"/>
              </a:ext>
            </a:extLst>
          </p:cNvPr>
          <p:cNvSpPr/>
          <p:nvPr/>
        </p:nvSpPr>
        <p:spPr>
          <a:xfrm rot="16200000">
            <a:off x="2952716" y="1684980"/>
            <a:ext cx="477517" cy="3089066"/>
          </a:xfrm>
          <a:prstGeom prst="rightBrac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7110585-CA4E-DB3F-6F5F-8D464051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EEC86286-FDE0-0A83-A26F-E8ABDFA29BE7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73974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551F03A9-39E0-4129-B3F1-49E7093B5CAE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15496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55C006-346E-7FE4-835E-A31A2E97CF8C}"/>
              </a:ext>
            </a:extLst>
          </p:cNvPr>
          <p:cNvSpPr/>
          <p:nvPr/>
        </p:nvSpPr>
        <p:spPr>
          <a:xfrm>
            <a:off x="6058439" y="1675143"/>
            <a:ext cx="2523225" cy="2598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Tabelas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0973050-84A9-85C0-E1E4-886845C49634}"/>
              </a:ext>
            </a:extLst>
          </p:cNvPr>
          <p:cNvSpPr/>
          <p:nvPr/>
        </p:nvSpPr>
        <p:spPr>
          <a:xfrm>
            <a:off x="3211723" y="1675143"/>
            <a:ext cx="2663404" cy="2598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Arquivos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397BFEA-51F3-7669-EE3A-9EACA684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4" y="2462760"/>
            <a:ext cx="1858994" cy="16089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0FD765B4-D639-7B36-4C69-A5F499AA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2577051"/>
            <a:ext cx="2238375" cy="1304925"/>
          </a:xfrm>
          <a:prstGeom prst="rect">
            <a:avLst/>
          </a:prstGeom>
        </p:spPr>
      </p:pic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99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8C6171C-7751-9AF6-7EE2-201C12354D35}"/>
              </a:ext>
            </a:extLst>
          </p:cNvPr>
          <p:cNvSpPr txBox="1"/>
          <p:nvPr/>
        </p:nvSpPr>
        <p:spPr>
          <a:xfrm>
            <a:off x="1893640" y="4152388"/>
            <a:ext cx="46400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SELECT</a:t>
            </a:r>
            <a:r>
              <a:rPr lang="en-US" dirty="0">
                <a:latin typeface="Calibri"/>
              </a:rPr>
              <a:t> 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/>
              </a:rPr>
              <a:t>concat</a:t>
            </a:r>
            <a:r>
              <a:rPr lang="en-US" dirty="0"/>
              <a:t>(</a:t>
            </a:r>
            <a:r>
              <a:rPr lang="en-US" dirty="0" err="1">
                <a:latin typeface="Calibri"/>
              </a:rPr>
              <a:t>Fname</a:t>
            </a:r>
            <a:r>
              <a:rPr lang="en-US" dirty="0">
                <a:latin typeface="Calibri"/>
              </a:rPr>
              <a:t>, ' ', Minit, '  ', </a:t>
            </a:r>
            <a:r>
              <a:rPr lang="en-US" dirty="0" err="1">
                <a:latin typeface="Calibri"/>
              </a:rPr>
              <a:t>Lname</a:t>
            </a:r>
            <a:r>
              <a:rPr lang="en-US" dirty="0">
                <a:latin typeface="Calibri"/>
              </a:rPr>
              <a:t>) 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/>
              </a:rPr>
              <a:t>Complete_name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EMPLOYEE; </a:t>
            </a:r>
            <a:endParaRPr lang="pt-BR" dirty="0">
              <a:latin typeface="Calibri"/>
            </a:endParaRPr>
          </a:p>
        </p:txBody>
      </p:sp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9A0F132-C40B-2195-7B14-C3676AFB4E26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CE3EF9-9F62-447C-E57F-29900FDEE25B}"/>
              </a:ext>
            </a:extLst>
          </p:cNvPr>
          <p:cNvSpPr/>
          <p:nvPr/>
        </p:nvSpPr>
        <p:spPr>
          <a:xfrm>
            <a:off x="1670272" y="4063729"/>
            <a:ext cx="4731857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591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Expressões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85723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80655"/>
            <a:ext cx="7410300" cy="30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Introdução a operação de conjuntos com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3951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Comparação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String</a:t>
            </a:r>
            <a:r>
              <a:rPr lang="pt-BR" sz="2200">
                <a:latin typeface="Calibri"/>
                <a:cs typeface="Calibri"/>
              </a:rPr>
              <a:t> </a:t>
            </a:r>
            <a:r>
              <a:rPr lang="pt-BR" sz="2200" err="1">
                <a:latin typeface="Calibri"/>
                <a:cs typeface="Calibri"/>
              </a:rPr>
              <a:t>Matching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Caracteres especiais: % e _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55F18A30-727A-4B0B-887F-4147728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1" y="1750950"/>
            <a:ext cx="4902200" cy="1091267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750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‘AB_CD%EF’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'' -&gt; ""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273426" y="2109259"/>
            <a:ext cx="4963582" cy="12170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ea typeface="+mn-lt"/>
                <a:cs typeface="+mn-lt"/>
              </a:rPr>
              <a:t>‘AB\_CD\%EF’ ESCAPE ‘\’</a:t>
            </a:r>
            <a:endParaRPr lang="pt-BR" sz="2000" b="1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21000000">
            <a:off x="2353945" y="1776841"/>
            <a:ext cx="1227666" cy="64558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587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Intervalo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Numérico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Ex</a:t>
            </a:r>
            <a:r>
              <a:rPr lang="pt-BR" sz="2200">
                <a:latin typeface="Calibri"/>
                <a:cs typeface="Calibri"/>
              </a:rPr>
              <a:t>: salário, idade ...</a:t>
            </a:r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08C6ACF-9D37-4792-3CEF-E2CB954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7" y="1950757"/>
            <a:ext cx="4669366" cy="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e between 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0396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06988"/>
            <a:ext cx="7410300" cy="31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Comandos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Operações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Matemáticas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</a:t>
            </a:r>
            <a:endParaRPr lang="pt-BR" sz="1100"/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UNION, INTERSECTION &amp; EXCEPT 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72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413C73-24D3-FFCF-7851-21042FEEBD31}"/>
              </a:ext>
            </a:extLst>
          </p:cNvPr>
          <p:cNvSpPr txBox="1"/>
          <p:nvPr/>
        </p:nvSpPr>
        <p:spPr>
          <a:xfrm>
            <a:off x="4639733" y="469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c-</a:t>
            </a:r>
            <a:r>
              <a:rPr lang="pt-BR" sz="1100" err="1"/>
              <a:t>sharpcorner</a:t>
            </a:r>
          </a:p>
        </p:txBody>
      </p:sp>
    </p:spTree>
    <p:extLst>
      <p:ext uri="{BB962C8B-B14F-4D97-AF65-F5344CB8AC3E}">
        <p14:creationId xmlns:p14="http://schemas.microsoft.com/office/powerpoint/2010/main" val="20454924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8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D473734D-29DA-AE00-97A0-75361D43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2070662"/>
            <a:ext cx="5395821" cy="1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60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7B1BE7-12E6-6360-69CB-421D06C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8" b="278"/>
          <a:stretch/>
        </p:blipFill>
        <p:spPr>
          <a:xfrm>
            <a:off x="3270956" y="2133449"/>
            <a:ext cx="3225480" cy="25557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01801-2912-7CDE-A495-D8307200DD12}"/>
              </a:ext>
            </a:extLst>
          </p:cNvPr>
          <p:cNvSpPr/>
          <p:nvPr/>
        </p:nvSpPr>
        <p:spPr>
          <a:xfrm>
            <a:off x="7716328" y="1564616"/>
            <a:ext cx="614632" cy="9596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a1</a:t>
            </a:r>
          </a:p>
          <a:p>
            <a:pPr algn="ctr"/>
            <a:r>
              <a:rPr lang="pt-BR">
                <a:cs typeface="Arial"/>
              </a:rPr>
              <a:t>a2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3B1-8FD4-AD11-D5B4-AEF496C6375A}"/>
              </a:ext>
            </a:extLst>
          </p:cNvPr>
          <p:cNvSpPr/>
          <p:nvPr/>
        </p:nvSpPr>
        <p:spPr>
          <a:xfrm>
            <a:off x="6745856" y="3710437"/>
            <a:ext cx="614632" cy="7979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D847DE-DED0-935F-DFC9-795831A041B6}"/>
              </a:ext>
            </a:extLst>
          </p:cNvPr>
          <p:cNvSpPr/>
          <p:nvPr/>
        </p:nvSpPr>
        <p:spPr>
          <a:xfrm>
            <a:off x="7716327" y="3710437"/>
            <a:ext cx="614632" cy="1035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a4</a:t>
            </a:r>
          </a:p>
          <a:p>
            <a:pPr algn="ctr"/>
            <a:r>
              <a:rPr lang="pt-BR">
                <a:cs typeface="Arial"/>
              </a:rPr>
              <a:t>a5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8438D-F647-0AEB-3D96-212F7B456B0D}"/>
              </a:ext>
            </a:extLst>
          </p:cNvPr>
          <p:cNvSpPr txBox="1"/>
          <p:nvPr/>
        </p:nvSpPr>
        <p:spPr>
          <a:xfrm>
            <a:off x="7634916" y="115971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7CBBF-55CD-71B3-D396-588A706B16DF}"/>
              </a:ext>
            </a:extLst>
          </p:cNvPr>
          <p:cNvSpPr txBox="1"/>
          <p:nvPr/>
        </p:nvSpPr>
        <p:spPr>
          <a:xfrm>
            <a:off x="6664444" y="333788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133B0-EA98-9F01-445C-E5CBF7C71327}"/>
              </a:ext>
            </a:extLst>
          </p:cNvPr>
          <p:cNvSpPr txBox="1"/>
          <p:nvPr/>
        </p:nvSpPr>
        <p:spPr>
          <a:xfrm>
            <a:off x="7656481" y="3337882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 -&gt; R </a:t>
            </a:r>
          </a:p>
        </p:txBody>
      </p:sp>
    </p:spTree>
    <p:extLst>
      <p:ext uri="{BB962C8B-B14F-4D97-AF65-F5344CB8AC3E}">
        <p14:creationId xmlns:p14="http://schemas.microsoft.com/office/powerpoint/2010/main" val="9811941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1B0AA662-5A96-77C5-AAE4-F4F5326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51099"/>
            <a:ext cx="4852811" cy="2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439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45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Nested Queries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79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7457416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294804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50706-9E78-6D6A-AB34-DB67E105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/>
          <a:stretch/>
        </p:blipFill>
        <p:spPr>
          <a:xfrm>
            <a:off x="395095" y="1809970"/>
            <a:ext cx="6039938" cy="3002104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893636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 – comparação com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= – comparação com unidades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Retorno: tabela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347479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ANY, SOME,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Operadores: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&gt;, &gt;=, &lt;, &lt;=, 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&lt;&gt;</a:t>
            </a:r>
          </a:p>
          <a:p>
            <a:endParaRPr lang="pt-BR" sz="28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711109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E78F-ADDD-1D10-8235-50F8297A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3711"/>
          <a:stretch/>
        </p:blipFill>
        <p:spPr>
          <a:xfrm>
            <a:off x="565525" y="2296194"/>
            <a:ext cx="5941169" cy="162301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FC8ED9-A9A6-1FAE-D689-264DE3550BE1}"/>
              </a:ext>
            </a:extLst>
          </p:cNvPr>
          <p:cNvCxnSpPr/>
          <p:nvPr/>
        </p:nvCxnSpPr>
        <p:spPr>
          <a:xfrm>
            <a:off x="2708968" y="3819646"/>
            <a:ext cx="12264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7D633481-DB06-9484-E58B-AAF6AB694180}"/>
              </a:ext>
            </a:extLst>
          </p:cNvPr>
          <p:cNvSpPr txBox="1"/>
          <p:nvPr/>
        </p:nvSpPr>
        <p:spPr>
          <a:xfrm>
            <a:off x="416689" y="636550"/>
            <a:ext cx="828250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Correlacionadas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498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D8D78747-3EBF-F4AD-E883-36EBC970BF1F}"/>
              </a:ext>
            </a:extLst>
          </p:cNvPr>
          <p:cNvSpPr/>
          <p:nvPr/>
        </p:nvSpPr>
        <p:spPr>
          <a:xfrm>
            <a:off x="1656272" y="1909586"/>
            <a:ext cx="1887026" cy="549934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</a:t>
            </a:r>
            <a:endParaRPr lang="pt-BR"/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-420000">
            <a:off x="2825226" y="3453448"/>
            <a:ext cx="1175349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55E390D-0B22-92C1-9789-EE096A43318A}"/>
              </a:ext>
            </a:extLst>
          </p:cNvPr>
          <p:cNvSpPr/>
          <p:nvPr/>
        </p:nvSpPr>
        <p:spPr>
          <a:xfrm>
            <a:off x="3235984" y="2691441"/>
            <a:ext cx="1876244" cy="593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Nível Abstrato</a:t>
            </a:r>
            <a:endParaRPr lang="pt-BR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55E51C2E-12BB-044B-801E-292949D3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392" b="2273"/>
          <a:stretch/>
        </p:blipFill>
        <p:spPr>
          <a:xfrm>
            <a:off x="4990381" y="1861275"/>
            <a:ext cx="2732445" cy="37549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B8E82E6-875C-1431-71BE-67F1E166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26" y="2459516"/>
            <a:ext cx="2600325" cy="504825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6849B6A-65F2-751F-A625-B995CFD13DFD}"/>
              </a:ext>
            </a:extLst>
          </p:cNvPr>
          <p:cNvGrpSpPr/>
          <p:nvPr/>
        </p:nvGrpSpPr>
        <p:grpSpPr>
          <a:xfrm>
            <a:off x="3977316" y="3810733"/>
            <a:ext cx="4651256" cy="357967"/>
            <a:chOff x="4031231" y="3789167"/>
            <a:chExt cx="4651256" cy="357967"/>
          </a:xfrm>
        </p:grpSpPr>
        <p:pic>
          <p:nvPicPr>
            <p:cNvPr id="15" name="Imagem 15">
              <a:extLst>
                <a:ext uri="{FF2B5EF4-FFF2-40B4-BE49-F238E27FC236}">
                  <a16:creationId xmlns:a16="http://schemas.microsoft.com/office/drawing/2014/main" id="{90CD0CC1-5060-1925-C0AF-A915F6F1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12" y="3789167"/>
              <a:ext cx="4155775" cy="357967"/>
            </a:xfrm>
            <a:prstGeom prst="rect">
              <a:avLst/>
            </a:prstGeom>
          </p:spPr>
        </p:pic>
        <p:pic>
          <p:nvPicPr>
            <p:cNvPr id="16" name="Imagem 16">
              <a:extLst>
                <a:ext uri="{FF2B5EF4-FFF2-40B4-BE49-F238E27FC236}">
                  <a16:creationId xmlns:a16="http://schemas.microsoft.com/office/drawing/2014/main" id="{36CD8AEA-BA66-F907-29AF-6AF77DD9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3" r="1695" b="-2273"/>
            <a:stretch/>
          </p:blipFill>
          <p:spPr>
            <a:xfrm>
              <a:off x="4031231" y="3860759"/>
              <a:ext cx="499382" cy="275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098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contiver pelo menos uma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NOT 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não contiver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UNIQUE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retorna TRUE se único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03523" y="3532077"/>
            <a:ext cx="1481001" cy="1481001"/>
          </a:xfrm>
          <a:prstGeom prst="rect">
            <a:avLst/>
          </a:prstGeom>
        </p:spPr>
      </p:pic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160208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D38C1-4C9F-D51B-7838-54D34276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4" y="2571750"/>
            <a:ext cx="7418231" cy="1680693"/>
          </a:xfrm>
          <a:prstGeom prst="rect">
            <a:avLst/>
          </a:prstGeom>
        </p:spPr>
      </p:pic>
      <p:sp>
        <p:nvSpPr>
          <p:cNvPr id="18" name="Google Shape;204;g109ffa863cd_0_328">
            <a:extLst>
              <a:ext uri="{FF2B5EF4-FFF2-40B4-BE49-F238E27FC236}">
                <a16:creationId xmlns:a16="http://schemas.microsoft.com/office/drawing/2014/main" id="{1BB66385-9938-DC90-F254-B19D19215459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283793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Conjuntos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Explícitos</a:t>
            </a:r>
            <a:endParaRPr lang="pt-BR" sz="20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CFD47-57D8-FFA3-04DC-34C6A759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" y="2408489"/>
            <a:ext cx="7675808" cy="155834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54CA4C1-C968-A0BE-204F-E6704B4BCB5E}"/>
              </a:ext>
            </a:extLst>
          </p:cNvPr>
          <p:cNvCxnSpPr/>
          <p:nvPr/>
        </p:nvCxnSpPr>
        <p:spPr>
          <a:xfrm>
            <a:off x="2835797" y="3966833"/>
            <a:ext cx="136581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091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355563"/>
            <a:ext cx="7600800" cy="245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Queries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Funções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Cláusulas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Agrupamentos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1731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67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823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98BCB-8242-C7FC-F65E-F2198E11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5CB3D1C1-65D2-EAB5-C45A-AFB35996E0D5}"/>
              </a:ext>
            </a:extLst>
          </p:cNvPr>
          <p:cNvSpPr/>
          <p:nvPr/>
        </p:nvSpPr>
        <p:spPr>
          <a:xfrm>
            <a:off x="1003300" y="1514008"/>
            <a:ext cx="2391833" cy="8149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Como realizar a ordenação?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F6C71-1628-ADC7-6DD4-B5762AFE08DA}"/>
              </a:ext>
            </a:extLst>
          </p:cNvPr>
          <p:cNvSpPr txBox="1"/>
          <p:nvPr/>
        </p:nvSpPr>
        <p:spPr>
          <a:xfrm>
            <a:off x="6510789" y="2860736"/>
            <a:ext cx="22148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9485733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1967873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232C78D-BEEB-0AD5-40DE-E8E12F797118}"/>
              </a:ext>
            </a:extLst>
          </p:cNvPr>
          <p:cNvSpPr/>
          <p:nvPr/>
        </p:nvSpPr>
        <p:spPr>
          <a:xfrm>
            <a:off x="4923527" y="1704795"/>
            <a:ext cx="3655442" cy="916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order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by</a:t>
            </a:r>
            <a:r>
              <a:rPr lang="pt-BR" sz="1800">
                <a:latin typeface="Calibri"/>
                <a:ea typeface="+mn-lt"/>
                <a:cs typeface="+mn-lt"/>
              </a:rPr>
              <a:t> (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);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0C2C31-5A9E-C028-D106-19C548DABEF9}"/>
              </a:ext>
            </a:extLst>
          </p:cNvPr>
          <p:cNvSpPr/>
          <p:nvPr/>
        </p:nvSpPr>
        <p:spPr>
          <a:xfrm>
            <a:off x="4923527" y="3829049"/>
            <a:ext cx="3655442" cy="9165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;</a:t>
            </a:r>
          </a:p>
        </p:txBody>
      </p:sp>
      <p:sp>
        <p:nvSpPr>
          <p:cNvPr id="5" name="Diferente de 4">
            <a:extLst>
              <a:ext uri="{FF2B5EF4-FFF2-40B4-BE49-F238E27FC236}">
                <a16:creationId xmlns:a16="http://schemas.microsoft.com/office/drawing/2014/main" id="{4AE76383-0D19-60A6-4B3A-6DEC84B1EBB7}"/>
              </a:ext>
            </a:extLst>
          </p:cNvPr>
          <p:cNvSpPr/>
          <p:nvPr/>
        </p:nvSpPr>
        <p:spPr>
          <a:xfrm>
            <a:off x="6144703" y="2915189"/>
            <a:ext cx="1110650" cy="56071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84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Sentido da ordenação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979B5-9B15-3D2D-5507-A97B61509DB3}"/>
              </a:ext>
            </a:extLst>
          </p:cNvPr>
          <p:cNvSpPr/>
          <p:nvPr/>
        </p:nvSpPr>
        <p:spPr>
          <a:xfrm>
            <a:off x="3036499" y="2243945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Ascendente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087C13D-DBCB-0C1C-CE60-A6F3EE36A674}"/>
              </a:ext>
            </a:extLst>
          </p:cNvPr>
          <p:cNvSpPr/>
          <p:nvPr/>
        </p:nvSpPr>
        <p:spPr>
          <a:xfrm>
            <a:off x="1634706" y="3785917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Descendente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756FC1FF-8FC2-0A12-D8CB-6BB6A7C44E82}"/>
              </a:ext>
            </a:extLst>
          </p:cNvPr>
          <p:cNvSpPr/>
          <p:nvPr/>
        </p:nvSpPr>
        <p:spPr>
          <a:xfrm>
            <a:off x="2410306" y="1866886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9839F1E7-94FE-75A1-1E84-E175EDB7CC1C}"/>
              </a:ext>
            </a:extLst>
          </p:cNvPr>
          <p:cNvSpPr/>
          <p:nvPr/>
        </p:nvSpPr>
        <p:spPr>
          <a:xfrm rot="10800000">
            <a:off x="5763824" y="3559818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1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45791C5-2BE6-4EA1-B0F0-8327FBA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15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75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>
                <a:solidFill>
                  <a:srgbClr val="EA4E60"/>
                </a:solidFill>
                <a:latin typeface="Century Gothic"/>
              </a:rPr>
              <a:t>WHERE STATEMENT?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565525" y="1866859"/>
            <a:ext cx="3585830" cy="27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200">
                <a:latin typeface="Calibri"/>
              </a:rPr>
              <a:t>Critério a ser considerado na query ao recuperar a informação. A </a:t>
            </a:r>
            <a:r>
              <a:rPr lang="pt-BR" sz="2200" err="1">
                <a:latin typeface="Calibri"/>
              </a:rPr>
              <a:t>tupla</a:t>
            </a:r>
            <a:r>
              <a:rPr lang="pt-BR" sz="2200">
                <a:latin typeface="Calibri"/>
              </a:rPr>
              <a:t> (linha ou instância) deve conter a condição definida em </a:t>
            </a:r>
            <a:r>
              <a:rPr lang="pt-BR" sz="2200" err="1">
                <a:latin typeface="Calibri"/>
              </a:rPr>
              <a:t>where</a:t>
            </a:r>
            <a:endParaRPr lang="pt-BR" err="1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Definição formal</a:t>
            </a:r>
          </a:p>
        </p:txBody>
      </p:sp>
    </p:spTree>
    <p:extLst>
      <p:ext uri="{BB962C8B-B14F-4D97-AF65-F5344CB8AC3E}">
        <p14:creationId xmlns:p14="http://schemas.microsoft.com/office/powerpoint/2010/main" val="25304525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 </a:t>
            </a:r>
          </a:p>
          <a:p>
            <a:r>
              <a:rPr lang="pt-BR" sz="2200">
                <a:latin typeface="Calibri"/>
              </a:rPr>
              <a:t>DESC];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Ordenação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33081415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88926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161019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989160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WHERE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=</a:t>
            </a:r>
            <a:r>
              <a:rPr lang="pt-BR" sz="2200">
                <a:latin typeface="Calibri"/>
              </a:rPr>
              <a:t> ‘PJ’ </a:t>
            </a: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96745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41477403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2683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Expressões</a:t>
            </a:r>
            <a:endParaRPr lang="en-US" sz="48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329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1099976" y="1618849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</p:spTree>
    <p:extLst>
      <p:ext uri="{BB962C8B-B14F-4D97-AF65-F5344CB8AC3E}">
        <p14:creationId xmlns:p14="http://schemas.microsoft.com/office/powerpoint/2010/main" val="15359603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235380"/>
            <a:ext cx="2683210" cy="205882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Ordenação dos dados para trazer consistência e sequência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FE64C1-22BF-7324-1A9F-DC10DCBFEA9F}"/>
              </a:ext>
            </a:extLst>
          </p:cNvPr>
          <p:cNvSpPr/>
          <p:nvPr/>
        </p:nvSpPr>
        <p:spPr>
          <a:xfrm>
            <a:off x="3624993" y="2235380"/>
            <a:ext cx="2683210" cy="205882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Alias para fornecer nomenclatura adequada à dados derivados ou armazenados</a:t>
            </a:r>
          </a:p>
        </p:txBody>
      </p:sp>
    </p:spTree>
    <p:extLst>
      <p:ext uri="{BB962C8B-B14F-4D97-AF65-F5344CB8AC3E}">
        <p14:creationId xmlns:p14="http://schemas.microsoft.com/office/powerpoint/2010/main" val="1944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77DD350D-B932-DFAA-1323-A7118C8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8D35DB-7834-C9EE-485A-DF73D032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8411" y="2095141"/>
            <a:ext cx="2605177" cy="2613804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EA8C51DE-4B33-95B3-6B6A-D36B26E83E19}"/>
              </a:ext>
            </a:extLst>
          </p:cNvPr>
          <p:cNvSpPr/>
          <p:nvPr/>
        </p:nvSpPr>
        <p:spPr>
          <a:xfrm flipH="1">
            <a:off x="5796952" y="1111644"/>
            <a:ext cx="2458528" cy="98125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Qual que usa?</a:t>
            </a:r>
          </a:p>
        </p:txBody>
      </p:sp>
    </p:spTree>
    <p:extLst>
      <p:ext uri="{BB962C8B-B14F-4D97-AF65-F5344CB8AC3E}">
        <p14:creationId xmlns:p14="http://schemas.microsoft.com/office/powerpoint/2010/main" val="788965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765A3E37-53C9-7715-7799-993A8A321958}"/>
              </a:ext>
            </a:extLst>
          </p:cNvPr>
          <p:cNvSpPr/>
          <p:nvPr/>
        </p:nvSpPr>
        <p:spPr>
          <a:xfrm>
            <a:off x="1808054" y="4029637"/>
            <a:ext cx="2025570" cy="625415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Adicionar expressão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5845F11F-B14E-1A5A-C3F8-05C4B6F8949D}"/>
              </a:ext>
            </a:extLst>
          </p:cNvPr>
          <p:cNvSpPr/>
          <p:nvPr/>
        </p:nvSpPr>
        <p:spPr>
          <a:xfrm rot="8637752">
            <a:off x="3545647" y="3828458"/>
            <a:ext cx="2396451" cy="638730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8C5A6A-F1A2-735D-51E6-8A4A1A7974EC}"/>
              </a:ext>
            </a:extLst>
          </p:cNvPr>
          <p:cNvSpPr/>
          <p:nvPr/>
        </p:nvSpPr>
        <p:spPr>
          <a:xfrm>
            <a:off x="4526366" y="2702286"/>
            <a:ext cx="1920356" cy="964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Tratar dados não armazenados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248894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804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60134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Operadores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Nomes dos 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DESC ou ASC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0F6D5E-23B9-B0E9-55AA-12562085DCBF}"/>
              </a:ext>
            </a:extLst>
          </p:cNvPr>
          <p:cNvSpPr/>
          <p:nvPr/>
        </p:nvSpPr>
        <p:spPr>
          <a:xfrm>
            <a:off x="565525" y="4454132"/>
            <a:ext cx="5951686" cy="4925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Como </a:t>
            </a:r>
            <a:r>
              <a:rPr lang="pt-BR" err="1"/>
              <a:t>ordernar</a:t>
            </a:r>
            <a:r>
              <a:rPr lang="pt-BR"/>
              <a:t> os registros?</a:t>
            </a:r>
          </a:p>
        </p:txBody>
      </p:sp>
    </p:spTree>
    <p:extLst>
      <p:ext uri="{BB962C8B-B14F-4D97-AF65-F5344CB8AC3E}">
        <p14:creationId xmlns:p14="http://schemas.microsoft.com/office/powerpoint/2010/main" val="396799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&lt;atribute a, atribute b&gt;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2065554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b="1">
                <a:latin typeface="Calibri"/>
              </a:rPr>
              <a:t>EXPRESSION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09FDA-2D08-31DD-BB01-CC489FDE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00" y="2069689"/>
            <a:ext cx="1651556" cy="1004122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1F87347D-AD31-4E2A-2686-1C07D7365EE2}"/>
              </a:ext>
            </a:extLst>
          </p:cNvPr>
          <p:cNvSpPr/>
          <p:nvPr/>
        </p:nvSpPr>
        <p:spPr>
          <a:xfrm rot="18542122">
            <a:off x="3142270" y="2357629"/>
            <a:ext cx="1400537" cy="641468"/>
          </a:xfrm>
          <a:prstGeom prst="curvedDownArrow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4199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33867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Agregação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0721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</p:spTree>
    <p:extLst>
      <p:ext uri="{BB962C8B-B14F-4D97-AF65-F5344CB8AC3E}">
        <p14:creationId xmlns:p14="http://schemas.microsoft.com/office/powerpoint/2010/main" val="1515245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9E5E57-BD12-0DC1-A4DB-F23A1F0D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2" y="2425254"/>
            <a:ext cx="1718677" cy="15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4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6294135-E5C7-8A5E-4102-A34069DEC52D}"/>
              </a:ext>
            </a:extLst>
          </p:cNvPr>
          <p:cNvSpPr/>
          <p:nvPr/>
        </p:nvSpPr>
        <p:spPr>
          <a:xfrm>
            <a:off x="587216" y="4352324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SELECT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66067-F66A-F792-604A-0889ADDA74FF}"/>
              </a:ext>
            </a:extLst>
          </p:cNvPr>
          <p:cNvSpPr/>
          <p:nvPr/>
        </p:nvSpPr>
        <p:spPr>
          <a:xfrm>
            <a:off x="3531099" y="4352323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380398726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D05D89-F71F-A8F9-928D-5E8DE11F09A7}"/>
              </a:ext>
            </a:extLst>
          </p:cNvPr>
          <p:cNvSpPr/>
          <p:nvPr/>
        </p:nvSpPr>
        <p:spPr>
          <a:xfrm>
            <a:off x="565525" y="1481050"/>
            <a:ext cx="7991259" cy="84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number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month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day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pressure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temperature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precipitation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fog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rain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hail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thunder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tornado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DBCA7-B870-D438-322C-6D8996EB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3" y="2414601"/>
            <a:ext cx="5497974" cy="2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5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A5E6C-6203-4ADB-64C2-7510F4F4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" y="671113"/>
            <a:ext cx="8856377" cy="40787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9DDEE5-841F-DF12-5744-658118A81329}"/>
              </a:ext>
            </a:extLst>
          </p:cNvPr>
          <p:cNvSpPr txBox="1"/>
          <p:nvPr/>
        </p:nvSpPr>
        <p:spPr>
          <a:xfrm>
            <a:off x="3310275" y="27751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Fonte: </a:t>
            </a:r>
            <a:r>
              <a:rPr lang="pt-BR" err="1"/>
              <a:t>Getting</a:t>
            </a:r>
            <a:r>
              <a:rPr lang="pt-BR"/>
              <a:t> Start </a:t>
            </a:r>
            <a:r>
              <a:rPr lang="pt-BR" err="1"/>
              <a:t>with</a:t>
            </a:r>
            <a:r>
              <a:rPr lang="pt-BR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756225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9391B-8B0D-7DC7-5D98-F474CE8FB933}"/>
              </a:ext>
            </a:extLst>
          </p:cNvPr>
          <p:cNvSpPr txBox="1"/>
          <p:nvPr/>
        </p:nvSpPr>
        <p:spPr>
          <a:xfrm>
            <a:off x="2185979" y="4398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(*)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4683E0-D7AA-BAD9-02BD-BBA87D67654D}"/>
              </a:ext>
            </a:extLst>
          </p:cNvPr>
          <p:cNvSpPr/>
          <p:nvPr/>
        </p:nvSpPr>
        <p:spPr>
          <a:xfrm>
            <a:off x="2025029" y="4259184"/>
            <a:ext cx="4572000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F0397-EDFE-E364-8776-0E31CB272E6D}"/>
              </a:ext>
            </a:extLst>
          </p:cNvPr>
          <p:cNvSpPr txBox="1"/>
          <p:nvPr/>
        </p:nvSpPr>
        <p:spPr>
          <a:xfrm>
            <a:off x="1691900" y="2491963"/>
            <a:ext cx="74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year; 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B6DA00-4D29-7A57-568D-5952620405D3}"/>
              </a:ext>
            </a:extLst>
          </p:cNvPr>
          <p:cNvSpPr/>
          <p:nvPr/>
        </p:nvSpPr>
        <p:spPr>
          <a:xfrm>
            <a:off x="1691899" y="2338073"/>
            <a:ext cx="7275037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16DFEA-29A1-C7CE-7EEF-E2D05D4B8590}"/>
              </a:ext>
            </a:extLst>
          </p:cNvPr>
          <p:cNvSpPr txBox="1"/>
          <p:nvPr/>
        </p:nvSpPr>
        <p:spPr>
          <a:xfrm>
            <a:off x="311976" y="3468643"/>
            <a:ext cx="842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month,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year, month 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723B8A7-D880-0DD6-D5EE-49939865F571}"/>
              </a:ext>
            </a:extLst>
          </p:cNvPr>
          <p:cNvSpPr/>
          <p:nvPr/>
        </p:nvSpPr>
        <p:spPr>
          <a:xfrm>
            <a:off x="311976" y="3325813"/>
            <a:ext cx="8334852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5185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8C4FED8-AB6C-DD51-873D-6BE4D514A0B3}"/>
              </a:ext>
            </a:extLst>
          </p:cNvPr>
          <p:cNvSpPr txBox="1"/>
          <p:nvPr/>
        </p:nvSpPr>
        <p:spPr>
          <a:xfrm>
            <a:off x="662844" y="2571750"/>
            <a:ext cx="4974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SELECT month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round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AVG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temp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),</a:t>
            </a:r>
            <a:r>
              <a:rPr lang="en-US" sz="1800" b="0" i="0" u="none" strike="noStrike" baseline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sz="1800" b="0" i="0" u="none" strike="noStrike" baseline="0" err="1">
                <a:solidFill>
                  <a:srgbClr val="000089"/>
                </a:solidFill>
                <a:latin typeface="UbuntuMono-Regular"/>
              </a:rPr>
              <a:t>avg_temp</a:t>
            </a:r>
            <a:endParaRPr lang="en-US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pt-BR" sz="1800" b="0" i="0" u="none" strike="noStrike" baseline="0" err="1">
                <a:solidFill>
                  <a:srgbClr val="000089"/>
                </a:solidFill>
                <a:latin typeface="UbuntuMono-Regular"/>
              </a:rPr>
              <a:t>station_data</a:t>
            </a:r>
            <a:endParaRPr lang="pt-BR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WHERE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year</a:t>
            </a:r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 </a:t>
            </a:r>
            <a:r>
              <a:rPr lang="pt-BR" sz="1800" b="0" i="0" u="none" strike="noStrike" baseline="0">
                <a:solidFill>
                  <a:srgbClr val="555555"/>
                </a:solidFill>
                <a:latin typeface="UbuntuMono-Regular"/>
              </a:rPr>
              <a:t>&gt;= </a:t>
            </a:r>
            <a:r>
              <a:rPr lang="pt-BR" sz="1800" b="0" i="0" u="none" strike="noStrike" baseline="0">
                <a:solidFill>
                  <a:srgbClr val="FF6600"/>
                </a:solidFill>
                <a:latin typeface="UbuntuMono-Regular"/>
              </a:rPr>
              <a:t>2000</a:t>
            </a: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GROUP BY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month</a:t>
            </a:r>
            <a:endParaRPr lang="pt-BR" sz="18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37EE9B4-122D-5AD8-36E4-D717B4FAF970}"/>
              </a:ext>
            </a:extLst>
          </p:cNvPr>
          <p:cNvSpPr/>
          <p:nvPr/>
        </p:nvSpPr>
        <p:spPr>
          <a:xfrm>
            <a:off x="503100" y="2344317"/>
            <a:ext cx="5293515" cy="165519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548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90366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2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GROUP BY: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Cláusula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16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</p:spTree>
    <p:extLst>
      <p:ext uri="{BB962C8B-B14F-4D97-AF65-F5344CB8AC3E}">
        <p14:creationId xmlns:p14="http://schemas.microsoft.com/office/powerpoint/2010/main" val="13914723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BB506090-3157-FA05-6A0B-6153F3C94498}"/>
              </a:ext>
            </a:extLst>
          </p:cNvPr>
          <p:cNvSpPr/>
          <p:nvPr/>
        </p:nvSpPr>
        <p:spPr>
          <a:xfrm>
            <a:off x="5065776" y="3128154"/>
            <a:ext cx="409754" cy="95968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15" descr="Cartão de crédito com preenchimento sólido">
            <a:extLst>
              <a:ext uri="{FF2B5EF4-FFF2-40B4-BE49-F238E27FC236}">
                <a16:creationId xmlns:a16="http://schemas.microsoft.com/office/drawing/2014/main" id="{57F2438B-CFBC-2C0A-1753-71D92280B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234" y="3149720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D65130-E7EC-44FD-9966-84358D801447}"/>
              </a:ext>
            </a:extLst>
          </p:cNvPr>
          <p:cNvSpPr txBox="1"/>
          <p:nvPr/>
        </p:nvSpPr>
        <p:spPr>
          <a:xfrm>
            <a:off x="3841990" y="2844560"/>
            <a:ext cx="1621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Alunos externos</a:t>
            </a:r>
          </a:p>
        </p:txBody>
      </p:sp>
    </p:spTree>
    <p:extLst>
      <p:ext uri="{BB962C8B-B14F-4D97-AF65-F5344CB8AC3E}">
        <p14:creationId xmlns:p14="http://schemas.microsoft.com/office/powerpoint/2010/main" val="9321035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F53847E-593A-86B2-8CD0-2E467A7D75C4}"/>
              </a:ext>
            </a:extLst>
          </p:cNvPr>
          <p:cNvCxnSpPr/>
          <p:nvPr/>
        </p:nvCxnSpPr>
        <p:spPr>
          <a:xfrm>
            <a:off x="2575560" y="3893820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275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EEB47A-78E4-DB84-551B-13B563B1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2" y="2297994"/>
            <a:ext cx="5513033" cy="1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48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98050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o </a:t>
            </a:r>
          </a:p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HAVING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940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466DE8AB-C4A5-B6F3-60D5-E6556789FB0C}"/>
              </a:ext>
            </a:extLst>
          </p:cNvPr>
          <p:cNvSpPr/>
          <p:nvPr/>
        </p:nvSpPr>
        <p:spPr>
          <a:xfrm>
            <a:off x="3205078" y="1569132"/>
            <a:ext cx="2512395" cy="519277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1800"/>
              <a:t>Condição?</a:t>
            </a:r>
          </a:p>
        </p:txBody>
      </p:sp>
    </p:spTree>
    <p:extLst>
      <p:ext uri="{BB962C8B-B14F-4D97-AF65-F5344CB8AC3E}">
        <p14:creationId xmlns:p14="http://schemas.microsoft.com/office/powerpoint/2010/main" val="38214154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28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739140" y="4166895"/>
            <a:ext cx="4632960" cy="680109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sobre a informação sobre o grupo</a:t>
            </a:r>
          </a:p>
        </p:txBody>
      </p:sp>
    </p:spTree>
    <p:extLst>
      <p:ext uri="{BB962C8B-B14F-4D97-AF65-F5344CB8AC3E}">
        <p14:creationId xmlns:p14="http://schemas.microsoft.com/office/powerpoint/2010/main" val="39937943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84089F9-A809-B520-9340-75502C4A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20" y="2731672"/>
            <a:ext cx="4716474" cy="2214979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A43BAFF-B9F7-890E-11FE-4AC3F585376C}"/>
              </a:ext>
            </a:extLst>
          </p:cNvPr>
          <p:cNvGrpSpPr/>
          <p:nvPr/>
        </p:nvGrpSpPr>
        <p:grpSpPr>
          <a:xfrm>
            <a:off x="434340" y="1529711"/>
            <a:ext cx="3731180" cy="1609730"/>
            <a:chOff x="1242060" y="2093679"/>
            <a:chExt cx="4274820" cy="19445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76AF57-501A-C17F-C305-CCA471A7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5" t="39256" r="40383"/>
            <a:stretch/>
          </p:blipFill>
          <p:spPr>
            <a:xfrm>
              <a:off x="1386840" y="2301240"/>
              <a:ext cx="3985260" cy="1529420"/>
            </a:xfrm>
            <a:prstGeom prst="rect">
              <a:avLst/>
            </a:prstGeom>
          </p:spPr>
        </p:pic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5AC7798F-24B0-415C-2E7F-17342654F276}"/>
                </a:ext>
              </a:extLst>
            </p:cNvPr>
            <p:cNvSpPr/>
            <p:nvPr/>
          </p:nvSpPr>
          <p:spPr>
            <a:xfrm>
              <a:off x="1242060" y="2093679"/>
              <a:ext cx="4274820" cy="1944542"/>
            </a:xfrm>
            <a:prstGeom prst="round2Diag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474522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7" y="2444668"/>
            <a:ext cx="3608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8" name="Texto Explicativo: Seta para a Esquerda 7">
            <a:extLst>
              <a:ext uri="{FF2B5EF4-FFF2-40B4-BE49-F238E27FC236}">
                <a16:creationId xmlns:a16="http://schemas.microsoft.com/office/drawing/2014/main" id="{907B788E-5CAD-2CF3-9BFA-1411F9ABCC96}"/>
              </a:ext>
            </a:extLst>
          </p:cNvPr>
          <p:cNvSpPr/>
          <p:nvPr/>
        </p:nvSpPr>
        <p:spPr>
          <a:xfrm>
            <a:off x="5052060" y="2264460"/>
            <a:ext cx="2484120" cy="1981200"/>
          </a:xfrm>
          <a:prstGeom prst="lef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Estrutura da Query SQL</a:t>
            </a:r>
          </a:p>
        </p:txBody>
      </p:sp>
    </p:spTree>
    <p:extLst>
      <p:ext uri="{BB962C8B-B14F-4D97-AF65-F5344CB8AC3E}">
        <p14:creationId xmlns:p14="http://schemas.microsoft.com/office/powerpoint/2010/main" val="29798577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</p:spTree>
    <p:extLst>
      <p:ext uri="{BB962C8B-B14F-4D97-AF65-F5344CB8AC3E}">
        <p14:creationId xmlns:p14="http://schemas.microsoft.com/office/powerpoint/2010/main" val="340407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1904281" y="4422115"/>
            <a:ext cx="6685471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9559FB-6F5B-63BE-4326-CC078C1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6F87A954-8DF8-7C3D-62CA-DC1FC949E614}"/>
              </a:ext>
            </a:extLst>
          </p:cNvPr>
          <p:cNvSpPr/>
          <p:nvPr/>
        </p:nvSpPr>
        <p:spPr>
          <a:xfrm>
            <a:off x="879896" y="1241041"/>
            <a:ext cx="2663405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Vou usar isso?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:a16="http://schemas.microsoft.com/office/drawing/2014/main" id="{792A6F9E-609E-7761-E39E-3D934F5C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8" y="2199287"/>
            <a:ext cx="1685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791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  <p:sp>
        <p:nvSpPr>
          <p:cNvPr id="5" name="Retângulo: Único Canto Arredondado 4">
            <a:extLst>
              <a:ext uri="{FF2B5EF4-FFF2-40B4-BE49-F238E27FC236}">
                <a16:creationId xmlns:a16="http://schemas.microsoft.com/office/drawing/2014/main" id="{3213580A-9E14-D3E7-0281-87133C043368}"/>
              </a:ext>
            </a:extLst>
          </p:cNvPr>
          <p:cNvSpPr/>
          <p:nvPr/>
        </p:nvSpPr>
        <p:spPr>
          <a:xfrm>
            <a:off x="5234940" y="1617796"/>
            <a:ext cx="3488579" cy="953954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Preferência de execução das cláusulas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F480375-23AD-E462-B191-1A8A0D1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70" y="1127173"/>
            <a:ext cx="1501333" cy="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39378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está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dúvida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ORDER e GROUP?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5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2665813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269620" y="2511893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371444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142688" y="2801536"/>
            <a:ext cx="2247590" cy="112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br>
              <a:rPr lang="en-US"/>
            </a:br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3845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5583679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297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1687191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rgbClr val="222222"/>
                </a:solidFill>
                <a:latin typeface="Arial" panose="020B0604020202020204" pitchFamily="34" charset="0"/>
              </a:rPr>
              <a:t>C350</a:t>
            </a:r>
            <a:endParaRPr lang="pt-B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9839963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2498774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GROUP BY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 BY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8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</p:spTree>
    <p:extLst>
      <p:ext uri="{BB962C8B-B14F-4D97-AF65-F5344CB8AC3E}">
        <p14:creationId xmlns:p14="http://schemas.microsoft.com/office/powerpoint/2010/main" val="4031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Pensamento Computacional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 de dados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 Entidade Relacionamento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8D92E75-58DD-319B-C688-BE72B7F2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290" r="200" b="51613"/>
          <a:stretch/>
        </p:blipFill>
        <p:spPr>
          <a:xfrm>
            <a:off x="569344" y="3612635"/>
            <a:ext cx="7693227" cy="125560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F610F-917D-09DE-C47F-D4A0FB1798A0}"/>
              </a:ext>
            </a:extLst>
          </p:cNvPr>
          <p:cNvSpPr/>
          <p:nvPr/>
        </p:nvSpPr>
        <p:spPr>
          <a:xfrm>
            <a:off x="567187" y="2276295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Afirmação</a:t>
            </a:r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2E75D641-E652-A6CF-3AB7-49844512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58" y="1098520"/>
            <a:ext cx="2072855" cy="2957242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94CC264-18DC-109B-26AF-972565AAB8A6}"/>
              </a:ext>
            </a:extLst>
          </p:cNvPr>
          <p:cNvSpPr/>
          <p:nvPr/>
        </p:nvSpPr>
        <p:spPr>
          <a:xfrm>
            <a:off x="2672916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Foto preta e branca de placa de sinalização&#10;&#10;Descrição gerada automaticamente">
            <a:extLst>
              <a:ext uri="{FF2B5EF4-FFF2-40B4-BE49-F238E27FC236}">
                <a16:creationId xmlns:a16="http://schemas.microsoft.com/office/drawing/2014/main" id="{EA9353FA-2CA8-32EF-CAA0-BCEFB8EA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71" y="1599661"/>
            <a:ext cx="1714500" cy="1771650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F3BB0B5-23A2-360E-2E8D-1D7220342F83}"/>
              </a:ext>
            </a:extLst>
          </p:cNvPr>
          <p:cNvSpPr/>
          <p:nvPr/>
        </p:nvSpPr>
        <p:spPr>
          <a:xfrm>
            <a:off x="5444152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900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Registros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JOIN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7180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288000"/>
              </p:ext>
            </p:extLst>
          </p:nvPr>
        </p:nvGraphicFramePr>
        <p:xfrm>
          <a:off x="194094" y="1476197"/>
          <a:ext cx="8443101" cy="351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6107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224471"/>
            <a:ext cx="7685466" cy="12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469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377709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2556472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17071FD-B94C-9BD1-F327-BC3F816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0" y="2522474"/>
            <a:ext cx="4831499" cy="154699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4779105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041272" y="4686713"/>
            <a:ext cx="2848182" cy="25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28E8F8-5A03-2FA5-3CDB-8715310E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3" y="1671750"/>
            <a:ext cx="5022761" cy="28526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7DF91A-27ED-645D-09A4-72373D748175}"/>
              </a:ext>
            </a:extLst>
          </p:cNvPr>
          <p:cNvSpPr txBox="1"/>
          <p:nvPr/>
        </p:nvSpPr>
        <p:spPr>
          <a:xfrm>
            <a:off x="565525" y="2786950"/>
            <a:ext cx="284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Exemplo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mapeamento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clima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35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307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&lt;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694460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662FC3E8-7F37-EB1F-58CB-CA589777E051}"/>
              </a:ext>
            </a:extLst>
          </p:cNvPr>
          <p:cNvSpPr/>
          <p:nvPr/>
        </p:nvSpPr>
        <p:spPr>
          <a:xfrm>
            <a:off x="3344778" y="1481050"/>
            <a:ext cx="2803358" cy="1330167"/>
          </a:xfrm>
          <a:prstGeom prst="down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SGBD entende a operação</a:t>
            </a:r>
          </a:p>
        </p:txBody>
      </p:sp>
    </p:spTree>
    <p:extLst>
      <p:ext uri="{BB962C8B-B14F-4D97-AF65-F5344CB8AC3E}">
        <p14:creationId xmlns:p14="http://schemas.microsoft.com/office/powerpoint/2010/main" val="15851450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04737"/>
            <a:ext cx="768546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Queries com 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6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5D2D7B5-5863-0930-C35F-17D87BF1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6882" r="670" b="2150"/>
          <a:stretch/>
        </p:blipFill>
        <p:spPr>
          <a:xfrm>
            <a:off x="2366577" y="3494021"/>
            <a:ext cx="6372124" cy="142354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CAA3EC11-CF20-64BC-50A6-55AC73DC8CDE}"/>
              </a:ext>
            </a:extLst>
          </p:cNvPr>
          <p:cNvSpPr/>
          <p:nvPr/>
        </p:nvSpPr>
        <p:spPr>
          <a:xfrm>
            <a:off x="1731838" y="3769526"/>
            <a:ext cx="851859" cy="45288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99536" y="2502739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DB6113-D0CC-E8C4-3EBA-98BDEC652638}"/>
              </a:ext>
            </a:extLst>
          </p:cNvPr>
          <p:cNvSpPr txBox="1"/>
          <p:nvPr/>
        </p:nvSpPr>
        <p:spPr>
          <a:xfrm>
            <a:off x="2984740" y="2246102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5A41CE3B-22FC-CD33-423F-44BA9832A751}"/>
              </a:ext>
            </a:extLst>
          </p:cNvPr>
          <p:cNvSpPr/>
          <p:nvPr/>
        </p:nvSpPr>
        <p:spPr>
          <a:xfrm>
            <a:off x="4891178" y="1575313"/>
            <a:ext cx="3655442" cy="46367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Lúcia</a:t>
            </a:r>
            <a:r>
              <a:rPr lang="pt-BR" b="1">
                <a:cs typeface="Arial"/>
              </a:rPr>
              <a:t> correu semana passada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567187" y="3732003"/>
            <a:ext cx="1391009" cy="10998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Preposições</a:t>
            </a:r>
          </a:p>
        </p:txBody>
      </p:sp>
    </p:spTree>
    <p:extLst>
      <p:ext uri="{BB962C8B-B14F-4D97-AF65-F5344CB8AC3E}">
        <p14:creationId xmlns:p14="http://schemas.microsoft.com/office/powerpoint/2010/main" val="195448678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310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7E46C0-9813-F9BC-B744-6B8F84E117CB}"/>
              </a:ext>
            </a:extLst>
          </p:cNvPr>
          <p:cNvGrpSpPr/>
          <p:nvPr/>
        </p:nvGrpSpPr>
        <p:grpSpPr>
          <a:xfrm>
            <a:off x="447979" y="1481050"/>
            <a:ext cx="8169442" cy="3560182"/>
            <a:chOff x="745958" y="1481050"/>
            <a:chExt cx="8169442" cy="356018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79806C-DA20-BE89-0ECF-F976C87E29E5}"/>
                </a:ext>
              </a:extLst>
            </p:cNvPr>
            <p:cNvSpPr/>
            <p:nvPr/>
          </p:nvSpPr>
          <p:spPr>
            <a:xfrm>
              <a:off x="745958" y="1481050"/>
              <a:ext cx="8169442" cy="356018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9F71BE7F-B9D4-08C5-F5F9-2CE148761370}"/>
                </a:ext>
              </a:extLst>
            </p:cNvPr>
            <p:cNvSpPr/>
            <p:nvPr/>
          </p:nvSpPr>
          <p:spPr>
            <a:xfrm>
              <a:off x="5399738" y="208007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17CA7AC4-9411-205A-D48F-AAF6102B98D4}"/>
                </a:ext>
              </a:extLst>
            </p:cNvPr>
            <p:cNvSpPr/>
            <p:nvPr/>
          </p:nvSpPr>
          <p:spPr>
            <a:xfrm>
              <a:off x="6602896" y="2270959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have Direita 3">
              <a:extLst>
                <a:ext uri="{FF2B5EF4-FFF2-40B4-BE49-F238E27FC236}">
                  <a16:creationId xmlns:a16="http://schemas.microsoft.com/office/drawing/2014/main" id="{956A2356-C982-03DE-5B0E-E2FB30B5E186}"/>
                </a:ext>
              </a:extLst>
            </p:cNvPr>
            <p:cNvSpPr/>
            <p:nvPr/>
          </p:nvSpPr>
          <p:spPr>
            <a:xfrm>
              <a:off x="6987906" y="2941720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6332987-AC6A-F030-6D48-C8795F45D55A}"/>
                </a:ext>
              </a:extLst>
            </p:cNvPr>
            <p:cNvSpPr/>
            <p:nvPr/>
          </p:nvSpPr>
          <p:spPr>
            <a:xfrm>
              <a:off x="7465159" y="3786585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51A7A4-9A45-E409-2DE1-9802E82BAAC7}"/>
                </a:ext>
              </a:extLst>
            </p:cNvPr>
            <p:cNvSpPr/>
            <p:nvPr/>
          </p:nvSpPr>
          <p:spPr>
            <a:xfrm>
              <a:off x="1148580" y="2101133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0730EEF4-63F3-2CF9-CC16-90F7DD82DBB7}"/>
                </a:ext>
              </a:extLst>
            </p:cNvPr>
            <p:cNvSpPr/>
            <p:nvPr/>
          </p:nvSpPr>
          <p:spPr>
            <a:xfrm>
              <a:off x="2351738" y="2292013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2D23BD98-75CC-D2D3-223B-C99D19A9ACB7}"/>
                </a:ext>
              </a:extLst>
            </p:cNvPr>
            <p:cNvSpPr/>
            <p:nvPr/>
          </p:nvSpPr>
          <p:spPr>
            <a:xfrm>
              <a:off x="2736748" y="2962774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B3B0FC2-2ED0-3D7F-55FD-ABB27E30C3E5}"/>
                </a:ext>
              </a:extLst>
            </p:cNvPr>
            <p:cNvSpPr/>
            <p:nvPr/>
          </p:nvSpPr>
          <p:spPr>
            <a:xfrm>
              <a:off x="3214001" y="380763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98DB88D-1125-D875-D3CE-F8ED64D24AAB}"/>
                </a:ext>
              </a:extLst>
            </p:cNvPr>
            <p:cNvSpPr/>
            <p:nvPr/>
          </p:nvSpPr>
          <p:spPr>
            <a:xfrm>
              <a:off x="950495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F4A484A-FA71-409D-FC44-3C32A00BCCA3}"/>
                </a:ext>
              </a:extLst>
            </p:cNvPr>
            <p:cNvSpPr/>
            <p:nvPr/>
          </p:nvSpPr>
          <p:spPr>
            <a:xfrm>
              <a:off x="5024753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3766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311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26471" y="1892068"/>
            <a:ext cx="5317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COUNT(*)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record_count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1, 2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691057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820529" y="1732547"/>
            <a:ext cx="5038850" cy="253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caso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zero/null trick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632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Filtros – valores distintos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SELECT QUERY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WHERE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0581B9EE-83AD-02C4-AEF8-D913CFF4A0D8}"/>
              </a:ext>
            </a:extLst>
          </p:cNvPr>
          <p:cNvSpPr/>
          <p:nvPr/>
        </p:nvSpPr>
        <p:spPr>
          <a:xfrm>
            <a:off x="974558" y="3233486"/>
            <a:ext cx="1215189" cy="553099"/>
          </a:xfrm>
          <a:prstGeom prst="mathMultiply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98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314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317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1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C4EDC41-BBC3-5180-5D8A-BDD8AA2FDB53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FA5084-FC91-A1EB-F77E-C1F205227874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15375288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315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93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Non-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0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240C51-ACC4-16C0-4566-ABDD75431CAC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98141850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</p:spTree>
    <p:extLst>
      <p:ext uri="{BB962C8B-B14F-4D97-AF65-F5344CB8AC3E}">
        <p14:creationId xmlns:p14="http://schemas.microsoft.com/office/powerpoint/2010/main" val="27799159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Resultado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2ED07-9DC7-8578-E746-5F18D2E8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7" y="1567662"/>
            <a:ext cx="4765183" cy="27882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25BDC-B203-342C-47DF-D56B6AEBFE01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275518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A409D875-009D-6000-DF3F-9DE8022CDE43}"/>
              </a:ext>
            </a:extLst>
          </p:cNvPr>
          <p:cNvSpPr/>
          <p:nvPr/>
        </p:nvSpPr>
        <p:spPr>
          <a:xfrm rot="8888241" flipV="1">
            <a:off x="1239769" y="2035595"/>
            <a:ext cx="1215175" cy="198951"/>
          </a:xfrm>
          <a:prstGeom prst="striped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C6C0BE-11A4-A98D-A4F8-9E8567468E12}"/>
              </a:ext>
            </a:extLst>
          </p:cNvPr>
          <p:cNvSpPr/>
          <p:nvPr/>
        </p:nvSpPr>
        <p:spPr>
          <a:xfrm>
            <a:off x="3152273" y="1450329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45AAD1-8D23-852F-EFDF-4E22A55331D3}"/>
              </a:ext>
            </a:extLst>
          </p:cNvPr>
          <p:cNvSpPr/>
          <p:nvPr/>
        </p:nvSpPr>
        <p:spPr>
          <a:xfrm>
            <a:off x="5061284" y="719380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AVG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F4B17C-CC79-B177-D63F-E87C38305CF0}"/>
              </a:ext>
            </a:extLst>
          </p:cNvPr>
          <p:cNvSpPr/>
          <p:nvPr/>
        </p:nvSpPr>
        <p:spPr>
          <a:xfrm>
            <a:off x="5582651" y="1606157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18541304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MAX, AVG, MIN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NAD, OR, NOT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COUNT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9598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3ED62DF-DCE2-DE7C-EFA8-7018FE09664C}"/>
              </a:ext>
            </a:extLst>
          </p:cNvPr>
          <p:cNvSpPr/>
          <p:nvPr/>
        </p:nvSpPr>
        <p:spPr>
          <a:xfrm>
            <a:off x="4169060" y="4464470"/>
            <a:ext cx="1035169" cy="24800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E2CA2A72-FBB7-BB91-CA91-D8331FB9AAE5}"/>
              </a:ext>
            </a:extLst>
          </p:cNvPr>
          <p:cNvSpPr/>
          <p:nvPr/>
        </p:nvSpPr>
        <p:spPr>
          <a:xfrm rot="-4260000">
            <a:off x="244973" y="3650363"/>
            <a:ext cx="1186132" cy="62541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67187" y="4335852"/>
            <a:ext cx="3321169" cy="5068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1440611" y="3343813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Afirmações declarativas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319062C-8769-CEEF-796B-14E4103A7E99}"/>
              </a:ext>
            </a:extLst>
          </p:cNvPr>
          <p:cNvSpPr/>
          <p:nvPr/>
        </p:nvSpPr>
        <p:spPr>
          <a:xfrm>
            <a:off x="567187" y="2082201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49CA0E-93F3-CB30-50F0-11EA4CA28C53}"/>
              </a:ext>
            </a:extLst>
          </p:cNvPr>
          <p:cNvSpPr txBox="1"/>
          <p:nvPr/>
        </p:nvSpPr>
        <p:spPr>
          <a:xfrm>
            <a:off x="2995523" y="1825564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B3F7E84-0B89-0838-DA8D-6A1B1DC67AE9}"/>
              </a:ext>
            </a:extLst>
          </p:cNvPr>
          <p:cNvSpPr/>
          <p:nvPr/>
        </p:nvSpPr>
        <p:spPr>
          <a:xfrm>
            <a:off x="5484243" y="4281935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Validade de Argumentos</a:t>
            </a:r>
          </a:p>
        </p:txBody>
      </p:sp>
    </p:spTree>
    <p:extLst>
      <p:ext uri="{BB962C8B-B14F-4D97-AF65-F5344CB8AC3E}">
        <p14:creationId xmlns:p14="http://schemas.microsoft.com/office/powerpoint/2010/main" val="26312095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696634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556747"/>
            <a:ext cx="7685466" cy="195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Mútiplas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794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322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1482153"/>
            <a:ext cx="4286422" cy="3267698"/>
            <a:chOff x="466052" y="1887367"/>
            <a:chExt cx="3333117" cy="2619583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63" y="1887367"/>
              <a:ext cx="2108706" cy="2108706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6" y="1983826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971999" y="3724019"/>
            <a:ext cx="3344153" cy="911029"/>
            <a:chOff x="5212631" y="2873702"/>
            <a:chExt cx="3344153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5212631" y="2873702"/>
              <a:ext cx="3344153" cy="911029"/>
            </a:xfrm>
            <a:prstGeom prst="round2SameRect">
              <a:avLst/>
            </a:pr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5347311" y="3016120"/>
              <a:ext cx="30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endParaRPr lang="pt-BR" sz="1800"/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5688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323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2029201"/>
            <a:ext cx="4235063" cy="2720649"/>
            <a:chOff x="466052" y="2325914"/>
            <a:chExt cx="3293180" cy="2181036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188" y="2396034"/>
              <a:ext cx="1413044" cy="1413045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3BD6868E-1977-47E2-E640-A11F62A7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239" y="1295142"/>
            <a:ext cx="1549771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0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2387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JOIN: repetição de registros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Produto Cartesiano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67654046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CROSS 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326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61CE9A-B3E8-A5E5-1BAF-8F00F0BCC1D9}"/>
              </a:ext>
            </a:extLst>
          </p:cNvPr>
          <p:cNvGrpSpPr/>
          <p:nvPr/>
        </p:nvGrpSpPr>
        <p:grpSpPr>
          <a:xfrm>
            <a:off x="565525" y="2598440"/>
            <a:ext cx="5305294" cy="1145291"/>
            <a:chOff x="620554" y="3823262"/>
            <a:chExt cx="5305294" cy="1145291"/>
          </a:xfrm>
        </p:grpSpPr>
        <p:sp>
          <p:nvSpPr>
            <p:cNvPr id="10" name="Fluxograma: Documento 9">
              <a:extLst>
                <a:ext uri="{FF2B5EF4-FFF2-40B4-BE49-F238E27FC236}">
                  <a16:creationId xmlns:a16="http://schemas.microsoft.com/office/drawing/2014/main" id="{C597CF9F-228B-DFA6-7F57-D53D09ACE35C}"/>
                </a:ext>
              </a:extLst>
            </p:cNvPr>
            <p:cNvSpPr/>
            <p:nvPr/>
          </p:nvSpPr>
          <p:spPr>
            <a:xfrm>
              <a:off x="620554" y="3823262"/>
              <a:ext cx="5305294" cy="1145291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AD802A-BECE-CF5F-E043-6EE09AF6714E}"/>
                </a:ext>
              </a:extLst>
            </p:cNvPr>
            <p:cNvSpPr txBox="1"/>
            <p:nvPr/>
          </p:nvSpPr>
          <p:spPr>
            <a:xfrm>
              <a:off x="759212" y="3957740"/>
              <a:ext cx="5027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SELECT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pt.name,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p.product_cd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, p.name </a:t>
              </a:r>
            </a:p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FROM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product p </a:t>
              </a:r>
              <a:r>
                <a:rPr lang="en-US" sz="2000" b="1" i="0" u="none" strike="noStrike" baseline="0">
                  <a:solidFill>
                    <a:srgbClr val="002060"/>
                  </a:solidFill>
                  <a:latin typeface="Calibri" panose="020F0502020204030204" pitchFamily="34" charset="0"/>
                </a:rPr>
                <a:t>CROSS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JOIN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product_type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endParaRPr lang="pt-BR" sz="20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5DCC752-6EF5-7BD9-37A2-F8C8E305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1" y="1885211"/>
            <a:ext cx="2751463" cy="2571750"/>
          </a:xfrm>
          <a:prstGeom prst="rect">
            <a:avLst/>
          </a:prstGeom>
        </p:spPr>
      </p:pic>
      <p:sp>
        <p:nvSpPr>
          <p:cNvPr id="14" name="Retângulo: Único Canto Recortado 13">
            <a:extLst>
              <a:ext uri="{FF2B5EF4-FFF2-40B4-BE49-F238E27FC236}">
                <a16:creationId xmlns:a16="http://schemas.microsoft.com/office/drawing/2014/main" id="{0169BC58-B0F2-6E98-73B0-B5C295A5E876}"/>
              </a:ext>
            </a:extLst>
          </p:cNvPr>
          <p:cNvSpPr/>
          <p:nvPr/>
        </p:nvSpPr>
        <p:spPr>
          <a:xfrm>
            <a:off x="565525" y="4467522"/>
            <a:ext cx="5166636" cy="393600"/>
          </a:xfrm>
          <a:prstGeom prst="snip1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/>
              <a:t>Leitura para CROSS JOIN: Learning SQL</a:t>
            </a:r>
          </a:p>
        </p:txBody>
      </p:sp>
    </p:spTree>
    <p:extLst>
      <p:ext uri="{BB962C8B-B14F-4D97-AF65-F5344CB8AC3E}">
        <p14:creationId xmlns:p14="http://schemas.microsoft.com/office/powerpoint/2010/main" val="87228909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79C33EAD-4786-C817-E7EC-DEBD7F0294A0}"/>
              </a:ext>
            </a:extLst>
          </p:cNvPr>
          <p:cNvSpPr/>
          <p:nvPr/>
        </p:nvSpPr>
        <p:spPr>
          <a:xfrm>
            <a:off x="3081770" y="2861287"/>
            <a:ext cx="2638878" cy="109981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 que faltou?</a:t>
            </a:r>
          </a:p>
        </p:txBody>
      </p:sp>
    </p:spTree>
    <p:extLst>
      <p:ext uri="{BB962C8B-B14F-4D97-AF65-F5344CB8AC3E}">
        <p14:creationId xmlns:p14="http://schemas.microsoft.com/office/powerpoint/2010/main" val="337768311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434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329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08379A-DE0A-6205-F5C3-3A39A53558C4}"/>
              </a:ext>
            </a:extLst>
          </p:cNvPr>
          <p:cNvSpPr/>
          <p:nvPr/>
        </p:nvSpPr>
        <p:spPr>
          <a:xfrm>
            <a:off x="565523" y="4170556"/>
            <a:ext cx="2103336" cy="39419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873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Uppercase: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Relações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Lowercase: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Estado de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Letras: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Tuplas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– t, u, v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Nome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papel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BA019265-76A3-F34E-AFCB-DE5D9B7C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" b="7692"/>
          <a:stretch/>
        </p:blipFill>
        <p:spPr>
          <a:xfrm>
            <a:off x="4515930" y="3549899"/>
            <a:ext cx="2732444" cy="523318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2C19B3C7-E235-5F54-39C3-D19245F43029}"/>
              </a:ext>
            </a:extLst>
          </p:cNvPr>
          <p:cNvSpPr/>
          <p:nvPr/>
        </p:nvSpPr>
        <p:spPr>
          <a:xfrm>
            <a:off x="5615710" y="2028286"/>
            <a:ext cx="334273" cy="1078301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6163574" y="2028286"/>
            <a:ext cx="1703717" cy="107830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Nome </a:t>
            </a:r>
            <a:r>
              <a:rPr lang="pt-BR">
                <a:cs typeface="Arial"/>
              </a:rPr>
              <a:t>(ESTUDANTE)</a:t>
            </a:r>
          </a:p>
        </p:txBody>
      </p:sp>
    </p:spTree>
    <p:extLst>
      <p:ext uri="{BB962C8B-B14F-4D97-AF65-F5344CB8AC3E}">
        <p14:creationId xmlns:p14="http://schemas.microsoft.com/office/powerpoint/2010/main" val="24626655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8034590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Queries com INNER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004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57292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333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0A4B3-E1FC-60D3-F9AF-CC2CDEB4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1284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ACB3B2D8-A9B7-B80D-DC88-9511E326AAB6}"/>
              </a:ext>
            </a:extLst>
          </p:cNvPr>
          <p:cNvSpPr/>
          <p:nvPr/>
        </p:nvSpPr>
        <p:spPr>
          <a:xfrm flipH="1">
            <a:off x="5735411" y="716030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Valores existentes em uma tabela mas não na outra?</a:t>
            </a:r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2589CAE9-8861-BF5C-B671-51A1B624B158}"/>
              </a:ext>
            </a:extLst>
          </p:cNvPr>
          <p:cNvSpPr/>
          <p:nvPr/>
        </p:nvSpPr>
        <p:spPr>
          <a:xfrm>
            <a:off x="404517" y="4506949"/>
            <a:ext cx="5819982" cy="48968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Falha: linhas excluídas </a:t>
            </a:r>
          </a:p>
        </p:txBody>
      </p:sp>
    </p:spTree>
    <p:extLst>
      <p:ext uri="{BB962C8B-B14F-4D97-AF65-F5344CB8AC3E}">
        <p14:creationId xmlns:p14="http://schemas.microsoft.com/office/powerpoint/2010/main" val="40157807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334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E47AEC0-4956-F5D4-C13E-3294269C4576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E72299-7003-5907-059D-B329113C5181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E37D14-F786-0981-7CEB-3CC665AA0726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47479415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438233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9AADD39-FB7D-BEA8-19BD-A2EB61DF6A06}"/>
              </a:ext>
            </a:extLst>
          </p:cNvPr>
          <p:cNvSpPr/>
          <p:nvPr/>
        </p:nvSpPr>
        <p:spPr>
          <a:xfrm>
            <a:off x="657826" y="4139447"/>
            <a:ext cx="3267234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ON </a:t>
            </a:r>
            <a:r>
              <a:rPr lang="pt-BR" err="1"/>
              <a:t>tab_a.atributo</a:t>
            </a:r>
            <a:r>
              <a:rPr lang="pt-BR"/>
              <a:t> = </a:t>
            </a:r>
            <a:r>
              <a:rPr lang="pt-BR" err="1"/>
              <a:t>tab_b.atributo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CF6B2AD-E82D-7D9D-6DE0-DC2154ADC156}"/>
              </a:ext>
            </a:extLst>
          </p:cNvPr>
          <p:cNvSpPr/>
          <p:nvPr/>
        </p:nvSpPr>
        <p:spPr>
          <a:xfrm>
            <a:off x="4267198" y="4139447"/>
            <a:ext cx="3673643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USING (atributo c/ mesmo nome)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04015F-57FA-34DD-51C5-9FD5504B3534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3632EE6-B39C-EB35-EBE5-ACC5D151D772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053FD3C-51B0-EB0B-DB8A-DD964E50F06F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1034620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E95F4-5A2B-56D5-51E7-6F7DA65D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4" y="1358272"/>
            <a:ext cx="5986981" cy="3514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057387-58F2-36F9-9453-325BA3C71F79}"/>
              </a:ext>
            </a:extLst>
          </p:cNvPr>
          <p:cNvSpPr txBox="1"/>
          <p:nvPr/>
        </p:nvSpPr>
        <p:spPr>
          <a:xfrm>
            <a:off x="4694655" y="474149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034844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2117558"/>
            <a:ext cx="8185584" cy="1973179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337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4" y="2336382"/>
            <a:ext cx="7934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ORDER_ID, CUSTOMER.CUSTOMER_ID, ORDER_DATE, SHIP_DATE, NAME,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STREET_ADDRESS, CITY, STATE, ZIP, PRODUCT_ID, ORDER_QTY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CUSTOMER_ORDER </a:t>
            </a:r>
          </a:p>
          <a:p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CUSTOMER.CUSTOMER_ID = CUSTOMER_ORDER.CUSTOMER_ID </a:t>
            </a:r>
            <a:endParaRPr lang="pt-BR" sz="200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66AACDFB-D743-D558-B0C7-1AFE23BBF334}"/>
              </a:ext>
            </a:extLst>
          </p:cNvPr>
          <p:cNvSpPr/>
          <p:nvPr/>
        </p:nvSpPr>
        <p:spPr>
          <a:xfrm rot="5400000">
            <a:off x="3760565" y="752672"/>
            <a:ext cx="515966" cy="5967663"/>
          </a:xfrm>
          <a:prstGeom prst="rightBrace">
            <a:avLst>
              <a:gd name="adj1" fmla="val 8333"/>
              <a:gd name="adj2" fmla="val 505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1750596" y="4125100"/>
            <a:ext cx="4668253" cy="39360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Atributos de junção</a:t>
            </a:r>
          </a:p>
        </p:txBody>
      </p:sp>
    </p:spTree>
    <p:extLst>
      <p:ext uri="{BB962C8B-B14F-4D97-AF65-F5344CB8AC3E}">
        <p14:creationId xmlns:p14="http://schemas.microsoft.com/office/powerpoint/2010/main" val="5360856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11059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3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9619" y="1656166"/>
            <a:ext cx="7518130" cy="22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92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3540D-D06B-20A5-C654-4C76DFC9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1759411"/>
            <a:ext cx="3949918" cy="2805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sp>
        <p:nvSpPr>
          <p:cNvPr id="2" name="Texto Explicativo: Seta para a Direita 1">
            <a:extLst>
              <a:ext uri="{FF2B5EF4-FFF2-40B4-BE49-F238E27FC236}">
                <a16:creationId xmlns:a16="http://schemas.microsoft.com/office/drawing/2014/main" id="{89777FF6-0205-2BAD-1D21-33DAE4CFCF2E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duas tabelas</a:t>
            </a:r>
          </a:p>
        </p:txBody>
      </p:sp>
    </p:spTree>
    <p:extLst>
      <p:ext uri="{BB962C8B-B14F-4D97-AF65-F5344CB8AC3E}">
        <p14:creationId xmlns:p14="http://schemas.microsoft.com/office/powerpoint/2010/main" val="11402611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341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3CDE30D7-D6E5-179C-8895-DE6CC196E179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três tabelas</a:t>
            </a:r>
          </a:p>
        </p:txBody>
      </p:sp>
    </p:spTree>
    <p:extLst>
      <p:ext uri="{BB962C8B-B14F-4D97-AF65-F5344CB8AC3E}">
        <p14:creationId xmlns:p14="http://schemas.microsoft.com/office/powerpoint/2010/main" val="148742397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006475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subcláusulas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342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97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343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45D25F-8300-A1DA-9DB1-2FF68CE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4" y="1885903"/>
            <a:ext cx="4325946" cy="275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11442" y="2261937"/>
            <a:ext cx="2057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31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603469-7CFD-8682-2DEF-B4FA476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6" y="1940674"/>
            <a:ext cx="4624025" cy="274138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344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23474" y="228599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0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3695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Importa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com JOIN?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5193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4535864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140D6-A2C5-A40B-4922-65ECE560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"/>
          <a:stretch/>
        </p:blipFill>
        <p:spPr>
          <a:xfrm>
            <a:off x="5671033" y="1991517"/>
            <a:ext cx="2775135" cy="19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983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C51BEC9-51B4-FDA0-1CD6-24803F417AC3}"/>
              </a:ext>
            </a:extLst>
          </p:cNvPr>
          <p:cNvSpPr/>
          <p:nvPr/>
        </p:nvSpPr>
        <p:spPr>
          <a:xfrm>
            <a:off x="409074" y="4429293"/>
            <a:ext cx="7802479" cy="517358"/>
          </a:xfrm>
          <a:prstGeom prst="round1Rect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Tem como especificar a ordem para o SGBD?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5C1F9E-CA05-A3C7-5397-D7145206827E}"/>
              </a:ext>
            </a:extLst>
          </p:cNvPr>
          <p:cNvGrpSpPr/>
          <p:nvPr/>
        </p:nvGrpSpPr>
        <p:grpSpPr>
          <a:xfrm>
            <a:off x="1049795" y="2844621"/>
            <a:ext cx="3260518" cy="1258295"/>
            <a:chOff x="535424" y="2807043"/>
            <a:chExt cx="3260518" cy="1258295"/>
          </a:xfrm>
        </p:grpSpPr>
        <p:pic>
          <p:nvPicPr>
            <p:cNvPr id="2050" name="Picture 2" descr="O que é e como usar o MySQL? | TechTudo | TechTudo">
              <a:extLst>
                <a:ext uri="{FF2B5EF4-FFF2-40B4-BE49-F238E27FC236}">
                  <a16:creationId xmlns:a16="http://schemas.microsoft.com/office/drawing/2014/main" id="{F1D1763E-61E4-9637-F6B8-BAE17D6DF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993" y="3083181"/>
              <a:ext cx="1900949" cy="98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Diagonais Recortados 2">
              <a:extLst>
                <a:ext uri="{FF2B5EF4-FFF2-40B4-BE49-F238E27FC236}">
                  <a16:creationId xmlns:a16="http://schemas.microsoft.com/office/drawing/2014/main" id="{755BA85B-DC9F-D871-5952-9E7CF3AA9525}"/>
                </a:ext>
              </a:extLst>
            </p:cNvPr>
            <p:cNvSpPr/>
            <p:nvPr/>
          </p:nvSpPr>
          <p:spPr>
            <a:xfrm>
              <a:off x="535424" y="2807043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STRAIGHT_JOIN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97EA6F6-A7D4-75E0-0924-028159B6589B}"/>
              </a:ext>
            </a:extLst>
          </p:cNvPr>
          <p:cNvGrpSpPr/>
          <p:nvPr/>
        </p:nvGrpSpPr>
        <p:grpSpPr>
          <a:xfrm>
            <a:off x="4343374" y="1649642"/>
            <a:ext cx="3098150" cy="1453658"/>
            <a:chOff x="4150857" y="1884935"/>
            <a:chExt cx="3098150" cy="1453658"/>
          </a:xfrm>
        </p:grpSpPr>
        <p:sp>
          <p:nvSpPr>
            <p:cNvPr id="8" name="Retângulo: Cantos Diagonais Recortados 7">
              <a:extLst>
                <a:ext uri="{FF2B5EF4-FFF2-40B4-BE49-F238E27FC236}">
                  <a16:creationId xmlns:a16="http://schemas.microsoft.com/office/drawing/2014/main" id="{BAA750A0-DB29-D187-9AF9-6A8013FF3A14}"/>
                </a:ext>
              </a:extLst>
            </p:cNvPr>
            <p:cNvSpPr/>
            <p:nvPr/>
          </p:nvSpPr>
          <p:spPr>
            <a:xfrm>
              <a:off x="4150857" y="2054392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FORCE ORDER</a:t>
              </a:r>
            </a:p>
          </p:txBody>
        </p:sp>
        <p:pic>
          <p:nvPicPr>
            <p:cNvPr id="2058" name="Picture 10" descr="Versões e Service Packs do MS SQL Server">
              <a:extLst>
                <a:ext uri="{FF2B5EF4-FFF2-40B4-BE49-F238E27FC236}">
                  <a16:creationId xmlns:a16="http://schemas.microsoft.com/office/drawing/2014/main" id="{943B4A57-6DBA-92E0-B32A-6D5E7611C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7" y="1884935"/>
              <a:ext cx="1768680" cy="145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146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1804738"/>
            <a:ext cx="8185584" cy="2286000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349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6" y="1942244"/>
            <a:ext cx="6617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STRAIGHT_JOIN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e.fname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e.lname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 customer c INNER JOIN account a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NNER JOIN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'B'; </a:t>
            </a:r>
            <a:endParaRPr lang="pt-BR" sz="2000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371200" y="4417492"/>
            <a:ext cx="4668253" cy="393600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Forçando ordem de junção</a:t>
            </a:r>
          </a:p>
        </p:txBody>
      </p:sp>
    </p:spTree>
    <p:extLst>
      <p:ext uri="{BB962C8B-B14F-4D97-AF65-F5344CB8AC3E}">
        <p14:creationId xmlns:p14="http://schemas.microsoft.com/office/powerpoint/2010/main" val="21188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Composição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mini-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5290150" y="2880144"/>
            <a:ext cx="1660585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9" name="Seta: Curva para a Direita 8">
            <a:extLst>
              <a:ext uri="{FF2B5EF4-FFF2-40B4-BE49-F238E27FC236}">
                <a16:creationId xmlns:a16="http://schemas.microsoft.com/office/drawing/2014/main" id="{A6711074-EACA-1380-61E8-5910F40A81CC}"/>
              </a:ext>
            </a:extLst>
          </p:cNvPr>
          <p:cNvSpPr/>
          <p:nvPr/>
        </p:nvSpPr>
        <p:spPr>
          <a:xfrm rot="4380000">
            <a:off x="4179891" y="1101391"/>
            <a:ext cx="603849" cy="1865462"/>
          </a:xfrm>
          <a:prstGeom prst="curved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5247018" y="1877324"/>
            <a:ext cx="1660585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Relações</a:t>
            </a:r>
            <a:endParaRPr lang="pt-BR" err="1"/>
          </a:p>
        </p:txBody>
      </p:sp>
      <p:sp>
        <p:nvSpPr>
          <p:cNvPr id="11" name="Seta: Curva para a Direita 10">
            <a:extLst>
              <a:ext uri="{FF2B5EF4-FFF2-40B4-BE49-F238E27FC236}">
                <a16:creationId xmlns:a16="http://schemas.microsoft.com/office/drawing/2014/main" id="{754090D2-59C4-E693-12D6-2A7E49D724E3}"/>
              </a:ext>
            </a:extLst>
          </p:cNvPr>
          <p:cNvSpPr/>
          <p:nvPr/>
        </p:nvSpPr>
        <p:spPr>
          <a:xfrm rot="16860000">
            <a:off x="4355038" y="2629468"/>
            <a:ext cx="614632" cy="1876245"/>
          </a:xfrm>
          <a:prstGeom prst="curv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84505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2547"/>
            <a:ext cx="7685466" cy="216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Outros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</a:t>
            </a:r>
          </a:p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JOIN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651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Nested (Subqueries) com JOIN Statement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0422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8485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257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60025-643F-E82D-2D2D-6298B356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" y="1880838"/>
            <a:ext cx="3178741" cy="7652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282258-1346-0CE9-1093-C0CDB2A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8" y="2674910"/>
            <a:ext cx="2467234" cy="15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397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62141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Mesma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Query JOIN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723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AD2FF-EF26-E467-AE39-E386FEC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166281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A10589-C194-D2F9-0461-47F13DEBF614}"/>
              </a:ext>
            </a:extLst>
          </p:cNvPr>
          <p:cNvSpPr txBox="1"/>
          <p:nvPr/>
        </p:nvSpPr>
        <p:spPr>
          <a:xfrm>
            <a:off x="540226" y="2343688"/>
            <a:ext cx="284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E </a:t>
            </a:r>
            <a:r>
              <a:rPr lang="en-US" sz="1800" err="1">
                <a:latin typeface="Calibri" panose="020F0502020204030204" pitchFamily="34" charset="0"/>
              </a:rPr>
              <a:t>quando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precisamos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utilizar</a:t>
            </a:r>
            <a:r>
              <a:rPr lang="en-US" sz="1800">
                <a:latin typeface="Calibri" panose="020F0502020204030204" pitchFamily="34" charset="0"/>
              </a:rPr>
              <a:t> a </a:t>
            </a:r>
            <a:r>
              <a:rPr lang="en-US" sz="1800" err="1">
                <a:latin typeface="Calibri" panose="020F0502020204030204" pitchFamily="34" charset="0"/>
              </a:rPr>
              <a:t>mesma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tabela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em</a:t>
            </a:r>
            <a:r>
              <a:rPr lang="en-US" sz="1800">
                <a:latin typeface="Calibri" panose="020F0502020204030204" pitchFamily="34" charset="0"/>
              </a:rPr>
              <a:t> um JOIN?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25364A00-4FEE-6A48-B9D0-4BAFE8FF6544}"/>
              </a:ext>
            </a:extLst>
          </p:cNvPr>
          <p:cNvSpPr/>
          <p:nvPr/>
        </p:nvSpPr>
        <p:spPr>
          <a:xfrm>
            <a:off x="540226" y="3574278"/>
            <a:ext cx="2906751" cy="63933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Mas preciso disso?</a:t>
            </a:r>
          </a:p>
        </p:txBody>
      </p:sp>
    </p:spTree>
    <p:extLst>
      <p:ext uri="{BB962C8B-B14F-4D97-AF65-F5344CB8AC3E}">
        <p14:creationId xmlns:p14="http://schemas.microsoft.com/office/powerpoint/2010/main" val="7123752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81317A-0077-A64E-225F-91AF734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9" y="1248714"/>
            <a:ext cx="5549280" cy="36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565525" y="2030198"/>
            <a:ext cx="2891353" cy="2878872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Chave estrangeira </a:t>
            </a:r>
            <a:r>
              <a:rPr lang="pt-BR" sz="1800" err="1"/>
              <a:t>refenciando</a:t>
            </a:r>
            <a:r>
              <a:rPr lang="pt-BR" sz="1800"/>
              <a:t> a mesma tabela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7B6695-C09F-E2CF-5545-6D7EEC711897}"/>
              </a:ext>
            </a:extLst>
          </p:cNvPr>
          <p:cNvCxnSpPr/>
          <p:nvPr/>
        </p:nvCxnSpPr>
        <p:spPr>
          <a:xfrm>
            <a:off x="7850459" y="1806497"/>
            <a:ext cx="66172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9D28254-DF5E-E163-49BD-0916DB3D3CF1}"/>
              </a:ext>
            </a:extLst>
          </p:cNvPr>
          <p:cNvCxnSpPr>
            <a:cxnSpLocks/>
          </p:cNvCxnSpPr>
          <p:nvPr/>
        </p:nvCxnSpPr>
        <p:spPr>
          <a:xfrm>
            <a:off x="4973446" y="1799063"/>
            <a:ext cx="43497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D3D4034F-95BF-936F-9BE2-738492FB75E6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3105658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359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B0DEAF-6CF9-6480-0791-9D32700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2361169"/>
            <a:ext cx="3966693" cy="15519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67306E-4283-0955-8E79-6C8E090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/>
          <a:stretch/>
        </p:blipFill>
        <p:spPr>
          <a:xfrm>
            <a:off x="4770669" y="2116307"/>
            <a:ext cx="3940935" cy="2390643"/>
          </a:xfrm>
          <a:prstGeom prst="rect">
            <a:avLst/>
          </a:prstGeom>
        </p:spPr>
      </p:pic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B43933E-4928-0905-2BB3-5D9904FD0198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35660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Categorizadas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3101197" y="2524305"/>
            <a:ext cx="3224122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Schema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3101197" y="1737144"/>
            <a:ext cx="3224122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Inheret</a:t>
            </a:r>
            <a:r>
              <a:rPr lang="pt-BR" b="1">
                <a:cs typeface="Arial"/>
              </a:rPr>
              <a:t> Model-</a:t>
            </a:r>
            <a:r>
              <a:rPr lang="pt-BR" b="1" err="1">
                <a:cs typeface="Arial"/>
              </a:rPr>
              <a:t>based</a:t>
            </a:r>
            <a:r>
              <a:rPr lang="pt-BR" b="1">
                <a:cs typeface="Arial"/>
              </a:rPr>
              <a:t> 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BB2859D-9F57-420D-A3AF-C54E9C11D0C2}"/>
              </a:ext>
            </a:extLst>
          </p:cNvPr>
          <p:cNvSpPr/>
          <p:nvPr/>
        </p:nvSpPr>
        <p:spPr>
          <a:xfrm>
            <a:off x="3101197" y="3279115"/>
            <a:ext cx="3224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Application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68D4CDA1-8F66-D560-1FAC-B92AB04D64AB}"/>
              </a:ext>
            </a:extLst>
          </p:cNvPr>
          <p:cNvSpPr/>
          <p:nvPr/>
        </p:nvSpPr>
        <p:spPr>
          <a:xfrm>
            <a:off x="5268583" y="1025379"/>
            <a:ext cx="2167385" cy="711679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Características das relações</a:t>
            </a:r>
            <a:endParaRPr lang="pt-BR"/>
          </a:p>
        </p:txBody>
      </p:sp>
      <p:pic>
        <p:nvPicPr>
          <p:cNvPr id="9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34942F64-6312-C3EB-6330-7A6EC44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0" y="3104521"/>
            <a:ext cx="1006416" cy="1166544"/>
          </a:xfrm>
          <a:prstGeom prst="rect">
            <a:avLst/>
          </a:prstGeom>
        </p:spPr>
      </p:pic>
      <p:sp>
        <p:nvSpPr>
          <p:cNvPr id="11" name="Texto Explicativo: Seta para a Esquerda 10">
            <a:extLst>
              <a:ext uri="{FF2B5EF4-FFF2-40B4-BE49-F238E27FC236}">
                <a16:creationId xmlns:a16="http://schemas.microsoft.com/office/drawing/2014/main" id="{7CD97BD7-A1D8-67BE-1521-0178825D3A88}"/>
              </a:ext>
            </a:extLst>
          </p:cNvPr>
          <p:cNvSpPr/>
          <p:nvPr/>
        </p:nvSpPr>
        <p:spPr>
          <a:xfrm>
            <a:off x="6524804" y="2464998"/>
            <a:ext cx="1423357" cy="744028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DDL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30071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Condição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Junção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Filtros</a:t>
            </a:r>
            <a:endParaRPr lang="en-US" sz="6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1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900459"/>
            <a:ext cx="4752374" cy="890187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361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3016120"/>
            <a:ext cx="44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business;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C55B4-6CF9-7115-A2AE-082F7CBD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0" y="2049745"/>
            <a:ext cx="3138826" cy="1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259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362</a:t>
            </a:fld>
            <a:r>
              <a:rPr lang="en-US"/>
              <a:t>]</a:t>
            </a:r>
            <a:endParaRPr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BF662E53-A766-34D0-A002-55A0E63EF0A9}"/>
              </a:ext>
            </a:extLst>
          </p:cNvPr>
          <p:cNvSpPr/>
          <p:nvPr/>
        </p:nvSpPr>
        <p:spPr>
          <a:xfrm>
            <a:off x="565525" y="2571750"/>
            <a:ext cx="4757854" cy="906966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0C8A6F-1228-9CB8-A87D-263899B13670}"/>
              </a:ext>
            </a:extLst>
          </p:cNvPr>
          <p:cNvSpPr txBox="1"/>
          <p:nvPr/>
        </p:nvSpPr>
        <p:spPr>
          <a:xfrm>
            <a:off x="738995" y="2692232"/>
            <a:ext cx="44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customer;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81E1FF-0206-7BAA-08A0-E0E10EF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7" y="1195282"/>
            <a:ext cx="2369713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25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9D4EB-042D-4A34-AFEC-CBF61480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30622" r="19524"/>
          <a:stretch/>
        </p:blipFill>
        <p:spPr>
          <a:xfrm>
            <a:off x="5211337" y="2141035"/>
            <a:ext cx="3701102" cy="21317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6452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364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      AND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E1C078-5E1E-F28E-1DB9-89432702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21C6699-6DB9-7244-9328-615FE9E3633B}"/>
              </a:ext>
            </a:extLst>
          </p:cNvPr>
          <p:cNvSpPr/>
          <p:nvPr/>
        </p:nvSpPr>
        <p:spPr>
          <a:xfrm flipH="1">
            <a:off x="4827407" y="849147"/>
            <a:ext cx="3672468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SE ERRARMOS A SINTAXE?</a:t>
            </a:r>
          </a:p>
        </p:txBody>
      </p:sp>
    </p:spTree>
    <p:extLst>
      <p:ext uri="{BB962C8B-B14F-4D97-AF65-F5344CB8AC3E}">
        <p14:creationId xmlns:p14="http://schemas.microsoft.com/office/powerpoint/2010/main" val="32060199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05286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11857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o OUTER JOIN Statement?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861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08442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correspondencias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exibidas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ambas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368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, </a:t>
            </a:r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57529263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01F0E8-D540-2536-8DA2-76DF35F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5" y="2393795"/>
            <a:ext cx="3975751" cy="24278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C2838-4289-CE50-65EB-58E7FD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333810"/>
            <a:ext cx="2983920" cy="44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Dependência de dados 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3" name="Seta: Curva para a Esquerda 12">
            <a:extLst>
              <a:ext uri="{FF2B5EF4-FFF2-40B4-BE49-F238E27FC236}">
                <a16:creationId xmlns:a16="http://schemas.microsoft.com/office/drawing/2014/main" id="{235AD974-91B1-6BD6-93BC-0EF6129BB565}"/>
              </a:ext>
            </a:extLst>
          </p:cNvPr>
          <p:cNvSpPr/>
          <p:nvPr/>
        </p:nvSpPr>
        <p:spPr>
          <a:xfrm rot="3420000">
            <a:off x="4688329" y="2607671"/>
            <a:ext cx="992037" cy="2771235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772064" y="3483992"/>
            <a:ext cx="2976113" cy="59306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Processo de Normalização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B1BB52C-0DE1-FC20-46CE-24CD4D8C08B3}"/>
              </a:ext>
            </a:extLst>
          </p:cNvPr>
          <p:cNvSpPr/>
          <p:nvPr/>
        </p:nvSpPr>
        <p:spPr>
          <a:xfrm>
            <a:off x="4395159" y="2297860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funcionais</a:t>
            </a:r>
            <a:endParaRPr lang="pt-BR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EE0FC-33B7-FF20-5882-D81E3913D3E9}"/>
              </a:ext>
            </a:extLst>
          </p:cNvPr>
          <p:cNvSpPr/>
          <p:nvPr/>
        </p:nvSpPr>
        <p:spPr>
          <a:xfrm>
            <a:off x="4395159" y="2815445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Multivaloradas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267913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</p:spTree>
    <p:extLst>
      <p:ext uri="{BB962C8B-B14F-4D97-AF65-F5344CB8AC3E}">
        <p14:creationId xmlns:p14="http://schemas.microsoft.com/office/powerpoint/2010/main" val="6130820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7701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372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E249D871-2F60-1AC7-07E0-A9D1C1DF2878}"/>
              </a:ext>
            </a:extLst>
          </p:cNvPr>
          <p:cNvSpPr/>
          <p:nvPr/>
        </p:nvSpPr>
        <p:spPr>
          <a:xfrm>
            <a:off x="565525" y="1732156"/>
            <a:ext cx="2259451" cy="683942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r>
              <a:rPr lang="pt-BR"/>
              <a:t> nas tabelas</a:t>
            </a:r>
          </a:p>
        </p:txBody>
      </p:sp>
    </p:spTree>
    <p:extLst>
      <p:ext uri="{BB962C8B-B14F-4D97-AF65-F5344CB8AC3E}">
        <p14:creationId xmlns:p14="http://schemas.microsoft.com/office/powerpoint/2010/main" val="13698422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373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14433662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48492158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74306ED-CC10-8E3A-D39A-3932ABEF6621}"/>
              </a:ext>
            </a:extLst>
          </p:cNvPr>
          <p:cNvSpPr/>
          <p:nvPr/>
        </p:nvSpPr>
        <p:spPr>
          <a:xfrm>
            <a:off x="3869661" y="2475909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de junção</a:t>
            </a:r>
          </a:p>
        </p:txBody>
      </p:sp>
    </p:spTree>
    <p:extLst>
      <p:ext uri="{BB962C8B-B14F-4D97-AF65-F5344CB8AC3E}">
        <p14:creationId xmlns:p14="http://schemas.microsoft.com/office/powerpoint/2010/main" val="123027681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1603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Orientação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JOIN: LEFT e RIGHT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354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e RIGHT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378</a:t>
            </a:fld>
            <a:r>
              <a:rPr lang="en-US"/>
              <a:t>]</a:t>
            </a:r>
            <a:endParaRPr/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674657" y="1963469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5395623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2147A9-7073-0366-3DC8-4F28195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82" y="1404172"/>
            <a:ext cx="3915177" cy="3078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D495C-3B95-7189-A9D7-0C36C7B3A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73"/>
          <a:stretch/>
        </p:blipFill>
        <p:spPr>
          <a:xfrm>
            <a:off x="4535674" y="4341540"/>
            <a:ext cx="2807594" cy="5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62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084667"/>
            <a:ext cx="7410300" cy="2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baseadas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084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melhor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48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381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</p:spTree>
    <p:extLst>
      <p:ext uri="{BB962C8B-B14F-4D97-AF65-F5344CB8AC3E}">
        <p14:creationId xmlns:p14="http://schemas.microsoft.com/office/powerpoint/2010/main" val="31717975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382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4B2FDB78-5A55-29C3-DA3A-7C7A4BADC4EE}"/>
              </a:ext>
            </a:extLst>
          </p:cNvPr>
          <p:cNvSpPr/>
          <p:nvPr/>
        </p:nvSpPr>
        <p:spPr>
          <a:xfrm>
            <a:off x="565525" y="3940098"/>
            <a:ext cx="3709109" cy="566852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Só usa com OUTER JOIN?</a:t>
            </a:r>
          </a:p>
        </p:txBody>
      </p:sp>
    </p:spTree>
    <p:extLst>
      <p:ext uri="{BB962C8B-B14F-4D97-AF65-F5344CB8AC3E}">
        <p14:creationId xmlns:p14="http://schemas.microsoft.com/office/powerpoint/2010/main" val="29999487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773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46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6C50DF-4590-DA32-8DAA-1C036D97ABFE}"/>
              </a:ext>
            </a:extLst>
          </p:cNvPr>
          <p:cNvSpPr/>
          <p:nvPr/>
        </p:nvSpPr>
        <p:spPr>
          <a:xfrm>
            <a:off x="1568604" y="2877014"/>
            <a:ext cx="1828801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Interseção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0DB7C830-A808-567F-DCA5-5F71177C5DB2}"/>
              </a:ext>
            </a:extLst>
          </p:cNvPr>
          <p:cNvSpPr/>
          <p:nvPr/>
        </p:nvSpPr>
        <p:spPr>
          <a:xfrm>
            <a:off x="7098978" y="2812307"/>
            <a:ext cx="1669578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30828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386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3187327" y="4881841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https://towardsdatascience.com/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401279-A11C-8E88-BE23-62D1E8F3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393925"/>
            <a:ext cx="7404410" cy="34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728462" y="2681262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4040481" y="2459893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0589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11286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CROSS JOIN: 10*20 = 200 linhas</a:t>
            </a:r>
          </a:p>
        </p:txBody>
      </p:sp>
    </p:spTree>
    <p:extLst>
      <p:ext uri="{BB962C8B-B14F-4D97-AF65-F5344CB8AC3E}">
        <p14:creationId xmlns:p14="http://schemas.microsoft.com/office/powerpoint/2010/main" val="174518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134046" y="1402869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134046" y="1888105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390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10*20 = 200 linhas</a:t>
            </a:r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82F317AA-E0DF-6DAD-95ED-D314F2EE7FC5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31161513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391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interseção = 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C92DA8E-FDCF-3873-DEF8-39942EC5AED3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7722922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392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combinação = 25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FE4AECF-4E50-DF4C-55F3-839051FB4C47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4900803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76925"/>
            <a:ext cx="7685466" cy="16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 NATURAL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167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394</a:t>
            </a:fld>
            <a:r>
              <a:rPr lang="en-US"/>
              <a:t>]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D6F55A-3E5F-CC31-46E5-94EAFB0C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73A7160B-98DC-094D-EEA8-A818B6D41585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0317-E575-4D2E-6305-B9041BEB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395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</p:spTree>
    <p:extLst>
      <p:ext uri="{BB962C8B-B14F-4D97-AF65-F5344CB8AC3E}">
        <p14:creationId xmlns:p14="http://schemas.microsoft.com/office/powerpoint/2010/main" val="22289934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BE464E-A788-0C4B-23E6-DD0725A3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3" t="2653" r="4612" b="2653"/>
          <a:stretch/>
        </p:blipFill>
        <p:spPr>
          <a:xfrm>
            <a:off x="4248305" y="3562194"/>
            <a:ext cx="4752473" cy="98781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329093" y="2700618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895279" y="1990164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</p:spTree>
    <p:extLst>
      <p:ext uri="{BB962C8B-B14F-4D97-AF65-F5344CB8AC3E}">
        <p14:creationId xmlns:p14="http://schemas.microsoft.com/office/powerpoint/2010/main" val="241908517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4450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NATURAL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c;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397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010615" y="1597959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576801" y="887505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63" y="2618397"/>
            <a:ext cx="3709115" cy="21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398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4690947" y="982731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257133" y="272277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3" y="1845323"/>
            <a:ext cx="4036747" cy="2319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4792A-67F0-17F5-2EC9-7E6ECFB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1" y="2287164"/>
            <a:ext cx="3837904" cy="2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37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571750"/>
            <a:ext cx="4198980" cy="11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se não houver atributos com mesmo nome?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399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 o que acontece...</a:t>
            </a:r>
          </a:p>
        </p:txBody>
      </p:sp>
    </p:spTree>
    <p:extLst>
      <p:ext uri="{BB962C8B-B14F-4D97-AF65-F5344CB8AC3E}">
        <p14:creationId xmlns:p14="http://schemas.microsoft.com/office/powerpoint/2010/main" val="25285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76029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73534" y="1817442"/>
            <a:ext cx="629291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89137" y="24421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73333" y="24992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9137" y="3155714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73334" y="321285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Queries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5BDD933-168F-E54C-1E18-B52037EFE4FE}"/>
              </a:ext>
            </a:extLst>
          </p:cNvPr>
          <p:cNvSpPr txBox="1"/>
          <p:nvPr/>
        </p:nvSpPr>
        <p:spPr>
          <a:xfrm>
            <a:off x="689136" y="38436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lang="en-US" sz="28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1F5DA9F2-1BDE-A6E9-47D7-F3321EDE4A6A}"/>
              </a:ext>
            </a:extLst>
          </p:cNvPr>
          <p:cNvSpPr/>
          <p:nvPr/>
        </p:nvSpPr>
        <p:spPr>
          <a:xfrm>
            <a:off x="2273334" y="389218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Agrupando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Regsitros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047782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04778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CEE7E7-6ABC-0728-B2C5-08FBBF7A6CD0}"/>
              </a:ext>
            </a:extLst>
          </p:cNvPr>
          <p:cNvSpPr/>
          <p:nvPr/>
        </p:nvSpPr>
        <p:spPr>
          <a:xfrm>
            <a:off x="5786168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Strings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7D04A6-B2D5-B81C-2B35-F0D4581C342D}"/>
              </a:ext>
            </a:extLst>
          </p:cNvPr>
          <p:cNvSpPr/>
          <p:nvPr/>
        </p:nvSpPr>
        <p:spPr>
          <a:xfrm>
            <a:off x="5786168" y="2276293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82F5313-FD32-3FC8-9F3A-A12673EEF66C}"/>
              </a:ext>
            </a:extLst>
          </p:cNvPr>
          <p:cNvSpPr/>
          <p:nvPr/>
        </p:nvSpPr>
        <p:spPr>
          <a:xfrm>
            <a:off x="4535338" y="1791057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Time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5548924-F198-5A71-AE3C-13F67C905537}"/>
              </a:ext>
            </a:extLst>
          </p:cNvPr>
          <p:cNvSpPr/>
          <p:nvPr/>
        </p:nvSpPr>
        <p:spPr>
          <a:xfrm>
            <a:off x="454612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300" b="1" err="1">
                <a:cs typeface="Arial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11919182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653120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6731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402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E agora?</a:t>
            </a:r>
          </a:p>
        </p:txBody>
      </p:sp>
    </p:spTree>
    <p:extLst>
      <p:ext uri="{BB962C8B-B14F-4D97-AF65-F5344CB8AC3E}">
        <p14:creationId xmlns:p14="http://schemas.microsoft.com/office/powerpoint/2010/main" val="157609102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B421CC84-5260-D3D0-E415-2B66F73F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9341"/>
            <a:ext cx="5924189" cy="470691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95679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E-commerce</a:t>
            </a:r>
            <a:endParaRPr lang="pt-BR" sz="1100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640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494673"/>
            <a:ext cx="7600800" cy="19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Desafio</a:t>
            </a:r>
            <a:endParaRPr lang="pt-BR" sz="1800" dirty="0" err="1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35380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4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16577" y="1924587"/>
            <a:ext cx="64297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  <a:cs typeface="Calibri"/>
              </a:rPr>
              <a:t>Após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lógico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Script SQL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do banco de dados.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Posteriormente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persistência</a:t>
            </a:r>
            <a:r>
              <a:rPr lang="en-US" sz="2400" dirty="0">
                <a:latin typeface="Calibri"/>
                <a:ea typeface="Calibri"/>
                <a:cs typeface="Calibri"/>
              </a:rPr>
              <a:t> de dados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realização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de testes.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Especifique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ainda</a:t>
            </a:r>
            <a:r>
              <a:rPr lang="en-US" sz="2400" dirty="0">
                <a:latin typeface="Calibri"/>
                <a:ea typeface="Calibri"/>
                <a:cs typeface="Calibri"/>
              </a:rPr>
              <a:t> queries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complexas</a:t>
            </a:r>
            <a:r>
              <a:rPr lang="en-US" sz="2400" dirty="0">
                <a:latin typeface="Calibri"/>
                <a:ea typeface="Calibri"/>
                <a:cs typeface="Calibri"/>
              </a:rPr>
              <a:t> do que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apresentadas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explicação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desafio</a:t>
            </a:r>
            <a:r>
              <a:rPr lang="en-US" sz="2400" dirty="0">
                <a:latin typeface="Calibri"/>
                <a:ea typeface="Calibri"/>
                <a:cs typeface="Calibri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just"/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48461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40724" y="1699207"/>
            <a:ext cx="67517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Sendo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assim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queries SQL com as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cláusulas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abaixo</a:t>
            </a:r>
            <a:r>
              <a:rPr lang="en-US" sz="2200" dirty="0">
                <a:latin typeface="Calibri"/>
                <a:ea typeface="Calibri"/>
                <a:cs typeface="Calibri"/>
              </a:rPr>
              <a:t>:</a:t>
            </a:r>
          </a:p>
          <a:p>
            <a:pPr algn="just"/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Recuperações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simples com SELECT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com WHERE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expressões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gerar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atributos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derivados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Defina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ordenações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 com ORDER BY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Condições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grupos</a:t>
            </a:r>
            <a:r>
              <a:rPr lang="en-US" sz="2200" dirty="0">
                <a:latin typeface="Calibri"/>
                <a:ea typeface="Calibri"/>
                <a:cs typeface="Calibri"/>
              </a:rPr>
              <a:t> – HAVING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junções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entre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tabelas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fornecer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uma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perspectiva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complexa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903067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 um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 do zero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661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Desafio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Agora você irá criar um esquema lógico a partir do esquema conceitual que criou para o cenário de uma oficia. Utilize o algoritmo de mapeamento apresentado para determinar qual a melhor opção para mapear seus componentes para modelo relacional. Pense que posteriormente você irá criar o esquema do banco de dados com base neste esquema lógico.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Mapeamento ER/Relacional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2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-&gt; conjunto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tuplas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93AAE2F-4C4F-DB88-B119-98FA85501BB4}"/>
              </a:ext>
            </a:extLst>
          </p:cNvPr>
          <p:cNvSpPr/>
          <p:nvPr/>
        </p:nvSpPr>
        <p:spPr>
          <a:xfrm>
            <a:off x="4869611" y="4033925"/>
            <a:ext cx="2879066" cy="3774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Repetição</a:t>
            </a:r>
          </a:p>
        </p:txBody>
      </p:sp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091DF0F-D729-307F-FB44-61893F4B2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772" y="3473211"/>
            <a:ext cx="1464333" cy="1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9632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410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Passos do projeto</a:t>
            </a:r>
          </a:p>
        </p:txBody>
      </p:sp>
    </p:spTree>
    <p:extLst>
      <p:ext uri="{BB962C8B-B14F-4D97-AF65-F5344CB8AC3E}">
        <p14:creationId xmlns:p14="http://schemas.microsoft.com/office/powerpoint/2010/main" val="18330034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966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6202"/>
            <a:ext cx="7685466" cy="177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Referências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Bibliográficas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mazon RDS for MySQL – Amazon Web Services (AWS)">
            <a:extLst>
              <a:ext uri="{FF2B5EF4-FFF2-40B4-BE49-F238E27FC236}">
                <a16:creationId xmlns:a16="http://schemas.microsoft.com/office/drawing/2014/main" id="{E9B36895-EE59-DDB4-2EA7-D1AC1C87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1867331"/>
            <a:ext cx="2933448" cy="15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31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500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099595"/>
            <a:ext cx="8016900" cy="36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</a:rPr>
              <a:t>ELMASRI, Ramez; B. NAVATHE, Shamkant. </a:t>
            </a:r>
            <a:r>
              <a:rPr lang="en-US" sz="1600" b="1">
                <a:latin typeface="Calibri"/>
              </a:rPr>
              <a:t>Sistema de Banco de Dados</a:t>
            </a:r>
            <a:r>
              <a:rPr lang="en-US" sz="1600">
                <a:latin typeface="Calibri"/>
              </a:rPr>
              <a:t>. 7. ed. São Paulo: Pearson, 2018. </a:t>
            </a:r>
            <a:endParaRPr lang="en-US" sz="160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err="1">
                <a:latin typeface="Calibri"/>
                <a:ea typeface="Calibri"/>
              </a:rPr>
              <a:t>Livros</a:t>
            </a:r>
            <a:r>
              <a:rPr lang="en-US" sz="1600">
                <a:latin typeface="Calibri"/>
                <a:ea typeface="Calibri"/>
              </a:rPr>
              <a:t> </a:t>
            </a:r>
            <a:r>
              <a:rPr lang="en-US" sz="160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RODZVILLA, John. A Review of “</a:t>
            </a:r>
            <a:r>
              <a:rPr lang="en-US" sz="1600" b="1">
                <a:latin typeface="Calibri"/>
                <a:ea typeface="Calibri"/>
              </a:rPr>
              <a:t>Learning SQL</a:t>
            </a:r>
            <a:r>
              <a:rPr lang="en-US" sz="160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TEOREY, Toby J. </a:t>
            </a:r>
            <a:r>
              <a:rPr lang="en-US" sz="1600" b="1">
                <a:latin typeface="Calibri"/>
                <a:ea typeface="Calibri"/>
              </a:rPr>
              <a:t>Database modeling and design</a:t>
            </a:r>
            <a:r>
              <a:rPr lang="en-US" sz="160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NIELD, Thomas. </a:t>
            </a:r>
            <a:r>
              <a:rPr lang="en-US" sz="1600" b="1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>
                <a:latin typeface="Calibri"/>
                <a:ea typeface="Calibri"/>
              </a:rPr>
              <a:t>. " O'Reilly Media, Inc.", 2016.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Documentação Oficial</a:t>
            </a:r>
          </a:p>
          <a:p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Documentação: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3" tooltip="dev.mysql"/>
              </a:rPr>
              <a:t>http://dev.mysql.com/doc/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Download: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4" tooltip="dev.mysql"/>
              </a:rPr>
              <a:t>http://dev.mysql.com/downloads/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Site oficial 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5" tooltip="www.mysql.com"/>
              </a:rPr>
              <a:t>http://www.mysql.com/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Suporte: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6" tooltip="Suporte"/>
              </a:rPr>
              <a:t>http://www.mysql.com/support/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https://dev.mysql.com/doc/refman/8.0/en/preface.html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</a:pPr>
            <a:endParaRPr lang="en-US" sz="12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86440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r>
              <a:rPr lang="en-US" sz="1200">
                <a:ea typeface="Calibri"/>
                <a:hlinkClick r:id="rId3"/>
              </a:rPr>
              <a:t>https://support.microsoft.com/pt-br/office/acesso-sql-conceitos-b%C3%A1sicos-vocabul%C3%A1rio-e-sintaxe-444d0303-cde1-424e-9a74-e8dc3e460671#:~:text=SQL%20cl%C3%A1usulas,as%20cl%C3%A1usulas%20SQL%20mais%20comuns.</a:t>
            </a: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https://www.analyticsvidhya.com/blog/2020/11/guide-data-types-mysql-data-science-beginners/#:~:text=LONGTEXT%20can%20store%20the%20maximum,any%20long%2Dform%20text%20strings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5"/>
              </a:rPr>
              <a:t>https://dev.mysql.com/doc/refman/8.0/en/create-database.html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6"/>
              </a:rPr>
              <a:t>https://www.digitalocean.com/community/tutorials/how-to-create-a-new-user-and-grant-permissions-in-mysql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7"/>
              </a:rPr>
              <a:t>https://basedosdados.org/dataset/br-me-caged?bdm_table=microdados_antigos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/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47151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endParaRPr lang="en-US" sz="1200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3"/>
              </a:rPr>
              <a:t>https://docs.microsoft.com/pt-br/sql/relational-databases/tables/add-columns-to-a-table-database-engine?view=sql-server-ver16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https://www.mysqltutorial.org/mysql-primary-key/#:~:text=Because%20MySQL%20works%20faster%20with,that%20the%20table%20may%20have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5"/>
              </a:rPr>
              <a:t>https://www.c-sharpcorner.com/article/the-complete-reference-set-operations-in-ms-sql-union-all-intersect-excep/#:~:text=UNION%20ALL%20combines%20two%20or,in%20the%20second%20result%20set</a:t>
            </a:r>
            <a:r>
              <a:rPr lang="en-US" sz="1200">
                <a:ea typeface="Calibri"/>
              </a:rPr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6"/>
              </a:rPr>
              <a:t>https://dotnettutorials.net/lesson/differences-between-union-except-and-intersect-operators-in-sql-server/#:~:text=UNION%20ALL%3A%20Combine%20two%20or,no%20matching%20to%20each%20other</a:t>
            </a:r>
            <a:r>
              <a:rPr lang="en-US" sz="1200">
                <a:ea typeface="Calibri"/>
              </a:rPr>
              <a:t>)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ea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7388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 b="0" i="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EA4E60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&amp; </a:t>
            </a:r>
            <a:r>
              <a:rPr lang="en-US" sz="2400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Superchave</a:t>
            </a:r>
            <a:endParaRPr lang="en-US" sz="2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621F0D6-E598-B8FF-A98D-E3F8647D881C}"/>
              </a:ext>
            </a:extLst>
          </p:cNvPr>
          <p:cNvSpPr/>
          <p:nvPr/>
        </p:nvSpPr>
        <p:spPr>
          <a:xfrm>
            <a:off x="1893498" y="1629313"/>
            <a:ext cx="1250829" cy="345057"/>
          </a:xfrm>
          <a:prstGeom prst="roundRect">
            <a:avLst/>
          </a:prstGeom>
          <a:noFill/>
          <a:ln w="28575"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554565-BC3B-4915-8327-53E597E8E4DD}"/>
              </a:ext>
            </a:extLst>
          </p:cNvPr>
          <p:cNvSpPr/>
          <p:nvPr/>
        </p:nvSpPr>
        <p:spPr>
          <a:xfrm>
            <a:off x="513271" y="1575398"/>
            <a:ext cx="4108328" cy="4744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700562" y="1481050"/>
            <a:ext cx="5881863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766E79-C123-E882-17A5-73EFC2B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1D0909-3975-021F-6002-430CDBD71C75}"/>
              </a:ext>
            </a:extLst>
          </p:cNvPr>
          <p:cNvSpPr/>
          <p:nvPr/>
        </p:nvSpPr>
        <p:spPr>
          <a:xfrm>
            <a:off x="394662" y="1230258"/>
            <a:ext cx="3579960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+ de uma possível chave?</a:t>
            </a:r>
          </a:p>
        </p:txBody>
      </p:sp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4020825C-9746-ADC6-BB1A-9939E9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82" y="2414854"/>
            <a:ext cx="6032020" cy="227630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4BAA03-57B3-DABB-4714-F20C9D2E2AA8}"/>
              </a:ext>
            </a:extLst>
          </p:cNvPr>
          <p:cNvSpPr/>
          <p:nvPr/>
        </p:nvSpPr>
        <p:spPr>
          <a:xfrm>
            <a:off x="6584111" y="1974370"/>
            <a:ext cx="2016423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candidata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41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Uniquinness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constraints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candidata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24742A-D8C9-6732-FE4F-41A767526323}"/>
              </a:ext>
            </a:extLst>
          </p:cNvPr>
          <p:cNvSpPr/>
          <p:nvPr/>
        </p:nvSpPr>
        <p:spPr>
          <a:xfrm>
            <a:off x="4567687" y="1758710"/>
            <a:ext cx="3946583" cy="7224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Arial"/>
              </a:rPr>
              <a:t>Valores nulos em atributos?</a:t>
            </a:r>
            <a:endParaRPr lang="pt-BR" sz="1800" b="1">
              <a:latin typeface="Calibri"/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C2793C78-8869-F3F0-1943-48ED5A74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6" y="3566420"/>
            <a:ext cx="4285172" cy="1234782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65BAFD40-7C11-1184-4C27-394A2500C675}"/>
              </a:ext>
            </a:extLst>
          </p:cNvPr>
          <p:cNvSpPr/>
          <p:nvPr/>
        </p:nvSpPr>
        <p:spPr>
          <a:xfrm>
            <a:off x="623798" y="3723916"/>
            <a:ext cx="3504480" cy="916556"/>
          </a:xfrm>
          <a:prstGeom prst="rightArrow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Estado civil, endereço ...</a:t>
            </a:r>
            <a:endParaRPr lang="pt-BR"/>
          </a:p>
        </p:txBody>
      </p:sp>
      <p:pic>
        <p:nvPicPr>
          <p:cNvPr id="6" name="Gráfico 6" descr="Perguntas com preenchimento sólido">
            <a:extLst>
              <a:ext uri="{FF2B5EF4-FFF2-40B4-BE49-F238E27FC236}">
                <a16:creationId xmlns:a16="http://schemas.microsoft.com/office/drawing/2014/main" id="{73696341-0437-4469-6B03-56CFE080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5960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505205"/>
            <a:ext cx="7410300" cy="21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relacionais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 É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relações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Estado de um 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2CFCF24-DD38-AF1B-13A0-11AF315E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7" y="2800799"/>
            <a:ext cx="2686050" cy="4476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7611D82D-E10F-21F3-9783-B484DD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r="-402" b="2174"/>
          <a:stretch/>
        </p:blipFill>
        <p:spPr>
          <a:xfrm>
            <a:off x="2603560" y="3919986"/>
            <a:ext cx="2696840" cy="4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relacional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1980107" y="2243169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1419390" y="2825452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02858" y="1898805"/>
            <a:ext cx="3224124" cy="873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Mesmo nome para atributos diferentes?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158594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5689465" y="1704018"/>
            <a:ext cx="593066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2788833" y="1704018"/>
            <a:ext cx="517585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89122" y="2233078"/>
            <a:ext cx="3073162" cy="54993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Domínio e Conceito</a:t>
            </a:r>
          </a:p>
        </p:txBody>
      </p:sp>
    </p:spTree>
    <p:extLst>
      <p:ext uri="{BB962C8B-B14F-4D97-AF65-F5344CB8AC3E}">
        <p14:creationId xmlns:p14="http://schemas.microsoft.com/office/powerpoint/2010/main" val="301727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2A973D-FB6E-61BC-8849-DDB946B770D5}"/>
              </a:ext>
            </a:extLst>
          </p:cNvPr>
          <p:cNvGrpSpPr/>
          <p:nvPr/>
        </p:nvGrpSpPr>
        <p:grpSpPr>
          <a:xfrm>
            <a:off x="1485814" y="2218517"/>
            <a:ext cx="3340133" cy="1118563"/>
            <a:chOff x="1518163" y="1916592"/>
            <a:chExt cx="3340133" cy="1118563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92CFCF24-DD38-AF1B-13A0-11AF315E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456" y="1916592"/>
              <a:ext cx="2686050" cy="447675"/>
            </a:xfrm>
            <a:prstGeom prst="rect">
              <a:avLst/>
            </a:prstGeom>
          </p:spPr>
        </p:pic>
        <p:pic>
          <p:nvPicPr>
            <p:cNvPr id="3" name="Imagem 3">
              <a:extLst>
                <a:ext uri="{FF2B5EF4-FFF2-40B4-BE49-F238E27FC236}">
                  <a16:creationId xmlns:a16="http://schemas.microsoft.com/office/drawing/2014/main" id="{7611D82D-E10F-21F3-9783-B484DDBA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69" r="-402" b="2174"/>
            <a:stretch/>
          </p:blipFill>
          <p:spPr>
            <a:xfrm>
              <a:off x="2161456" y="2604458"/>
              <a:ext cx="2696840" cy="430697"/>
            </a:xfrm>
            <a:prstGeom prst="rect">
              <a:avLst/>
            </a:prstGeom>
          </p:spPr>
        </p:pic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AE7A3AA5-69CC-2075-8A33-7508C24ECA99}"/>
                </a:ext>
              </a:extLst>
            </p:cNvPr>
            <p:cNvSpPr/>
            <p:nvPr/>
          </p:nvSpPr>
          <p:spPr>
            <a:xfrm>
              <a:off x="1518163" y="1920456"/>
              <a:ext cx="539150" cy="104595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569882" y="4144452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Restrições de integridade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4947787" y="4144452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Status do SGBD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797046" y="4200287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Create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Drop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Rename</a:t>
            </a:r>
            <a:r>
              <a:rPr lang="pt-BR">
                <a:cs typeface="Arial"/>
              </a:rPr>
              <a:t>...</a:t>
            </a:r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9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Create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Drop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Insert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Rename</a:t>
            </a:r>
            <a:r>
              <a:rPr lang="pt-BR">
                <a:ea typeface="+mn-lt"/>
                <a:cs typeface="+mn-lt"/>
              </a:rPr>
              <a:t>...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FD1D970-05C1-C761-7223-6884C9E693E9}"/>
              </a:ext>
            </a:extLst>
          </p:cNvPr>
          <p:cNvSpPr/>
          <p:nvPr/>
        </p:nvSpPr>
        <p:spPr>
          <a:xfrm>
            <a:off x="634580" y="2677961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DML – Data </a:t>
            </a:r>
            <a:r>
              <a:rPr lang="pt-BR" err="1">
                <a:cs typeface="Arial"/>
              </a:rPr>
              <a:t>Manipulation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4D6E6-F888-80D0-682E-607914A9A2F5}"/>
              </a:ext>
            </a:extLst>
          </p:cNvPr>
          <p:cNvSpPr/>
          <p:nvPr/>
        </p:nvSpPr>
        <p:spPr>
          <a:xfrm>
            <a:off x="5012485" y="2677961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Update, Delete, Merge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BEF9D05-9052-9E53-4059-BDA472078C7E}"/>
              </a:ext>
            </a:extLst>
          </p:cNvPr>
          <p:cNvSpPr/>
          <p:nvPr/>
        </p:nvSpPr>
        <p:spPr>
          <a:xfrm>
            <a:off x="3861744" y="2733796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DD7E9B6-5282-6D49-A364-B5321DD73B8D}"/>
              </a:ext>
            </a:extLst>
          </p:cNvPr>
          <p:cNvSpPr/>
          <p:nvPr/>
        </p:nvSpPr>
        <p:spPr>
          <a:xfrm>
            <a:off x="623796" y="3389640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DCL – Data </a:t>
            </a:r>
            <a:r>
              <a:rPr lang="pt-BR" err="1">
                <a:cs typeface="Arial"/>
              </a:rPr>
              <a:t>Control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FFF9FEF-3F3A-7091-1483-4A850F9E1C37}"/>
              </a:ext>
            </a:extLst>
          </p:cNvPr>
          <p:cNvSpPr/>
          <p:nvPr/>
        </p:nvSpPr>
        <p:spPr>
          <a:xfrm>
            <a:off x="5001701" y="3389640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Grant, </a:t>
            </a:r>
            <a:r>
              <a:rPr lang="pt-BR" err="1">
                <a:cs typeface="Arial"/>
              </a:rPr>
              <a:t>Revoke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541D973-3707-AE12-06D8-0F45483FF2C5}"/>
              </a:ext>
            </a:extLst>
          </p:cNvPr>
          <p:cNvSpPr/>
          <p:nvPr/>
        </p:nvSpPr>
        <p:spPr>
          <a:xfrm>
            <a:off x="3850960" y="3445475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B31ECC4-D122-7C39-7750-1A26CA4249C5}"/>
              </a:ext>
            </a:extLst>
          </p:cNvPr>
          <p:cNvSpPr/>
          <p:nvPr/>
        </p:nvSpPr>
        <p:spPr>
          <a:xfrm>
            <a:off x="613013" y="4101319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DQL – Data Query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F72A70-B473-3DF8-B935-0EF00CD39F70}"/>
              </a:ext>
            </a:extLst>
          </p:cNvPr>
          <p:cNvSpPr/>
          <p:nvPr/>
        </p:nvSpPr>
        <p:spPr>
          <a:xfrm>
            <a:off x="4990918" y="4101319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Select</a:t>
            </a:r>
            <a:endParaRPr lang="pt-BR" err="1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BCBF0DA-431E-F8D0-91A2-6A8108A5D790}"/>
              </a:ext>
            </a:extLst>
          </p:cNvPr>
          <p:cNvSpPr/>
          <p:nvPr/>
        </p:nvSpPr>
        <p:spPr>
          <a:xfrm>
            <a:off x="3840177" y="4157154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4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CBB26174-D712-C00F-317E-C485E734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872554"/>
            <a:ext cx="5244860" cy="1867701"/>
          </a:xfrm>
          <a:prstGeom prst="rect">
            <a:avLst/>
          </a:prstGeom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11AB1E39-1197-D4A1-C185-3B560F6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" y="1545463"/>
            <a:ext cx="3756803" cy="1071317"/>
          </a:xfrm>
          <a:prstGeom prst="rect">
            <a:avLst/>
          </a:prstGeom>
        </p:spPr>
      </p:pic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8ADE90D0-2225-1953-21FD-7EBBEC96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15" y="3270164"/>
            <a:ext cx="1513936" cy="13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12D881A-A687-CDAC-6F83-B6CE5E69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3139271"/>
            <a:ext cx="3648973" cy="17008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6B25B7C-6E92-EA23-4FD9-57E343A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98" y="1290727"/>
            <a:ext cx="1867367" cy="3586432"/>
          </a:xfrm>
          <a:prstGeom prst="rect">
            <a:avLst/>
          </a:prstGeom>
        </p:spPr>
      </p:pic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5E2854BF-4938-1A08-FC83-81A335BF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1431356"/>
            <a:ext cx="274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9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Integridade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Not Null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2E3A25-7DD5-D866-57E4-1A13B81CBD91}"/>
              </a:ext>
            </a:extLst>
          </p:cNvPr>
          <p:cNvSpPr/>
          <p:nvPr/>
        </p:nvSpPr>
        <p:spPr>
          <a:xfrm>
            <a:off x="567187" y="4055493"/>
            <a:ext cx="2717320" cy="765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de entidade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C0F2A9-84CC-7085-6768-64ECF26EFE6F}"/>
              </a:ext>
            </a:extLst>
          </p:cNvPr>
          <p:cNvSpPr/>
          <p:nvPr/>
        </p:nvSpPr>
        <p:spPr>
          <a:xfrm>
            <a:off x="3575649" y="4055493"/>
            <a:ext cx="2717320" cy="765594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Referencial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74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224846"/>
            <a:ext cx="8014149" cy="2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de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Chaves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Estrangeiras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2487"/>
              </p:ext>
            </p:extLst>
          </p:nvPr>
        </p:nvGraphicFramePr>
        <p:xfrm>
          <a:off x="560717" y="1411497"/>
          <a:ext cx="82705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48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650156-D38E-AD1A-39A8-9D77B19FDB70}"/>
              </a:ext>
            </a:extLst>
          </p:cNvPr>
          <p:cNvSpPr/>
          <p:nvPr/>
        </p:nvSpPr>
        <p:spPr>
          <a:xfrm>
            <a:off x="3985403" y="788238"/>
            <a:ext cx="3213338" cy="52836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9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21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074ACCF-2C5D-138C-54D6-B37F879A3D11}"/>
              </a:ext>
            </a:extLst>
          </p:cNvPr>
          <p:cNvSpPr/>
          <p:nvPr/>
        </p:nvSpPr>
        <p:spPr>
          <a:xfrm>
            <a:off x="3230593" y="4087842"/>
            <a:ext cx="2684971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r</a:t>
            </a:r>
            <a:r>
              <a:rPr lang="pt-BR" sz="1050">
                <a:cs typeface="Arial"/>
              </a:rPr>
              <a:t>1</a:t>
            </a:r>
            <a:r>
              <a:rPr lang="pt-BR">
                <a:cs typeface="Arial"/>
              </a:rPr>
              <a:t>(R1) &amp; </a:t>
            </a:r>
            <a:r>
              <a:rPr lang="pt-BR" sz="1800">
                <a:cs typeface="Arial"/>
              </a:rPr>
              <a:t>r</a:t>
            </a:r>
            <a:r>
              <a:rPr lang="pt-BR" sz="1000">
                <a:cs typeface="Arial"/>
              </a:rPr>
              <a:t>2</a:t>
            </a:r>
            <a:r>
              <a:rPr lang="pt-BR">
                <a:cs typeface="Arial"/>
              </a:rPr>
              <a:t>(R2)</a:t>
            </a:r>
            <a:endParaRPr lang="pt-BR"/>
          </a:p>
        </p:txBody>
      </p:sp>
      <p:sp>
        <p:nvSpPr>
          <p:cNvPr id="3" name="Seta: Curva para Cima 2">
            <a:extLst>
              <a:ext uri="{FF2B5EF4-FFF2-40B4-BE49-F238E27FC236}">
                <a16:creationId xmlns:a16="http://schemas.microsoft.com/office/drawing/2014/main" id="{5FD30B5F-E136-902F-7D27-6633B124045C}"/>
              </a:ext>
            </a:extLst>
          </p:cNvPr>
          <p:cNvSpPr/>
          <p:nvPr/>
        </p:nvSpPr>
        <p:spPr>
          <a:xfrm>
            <a:off x="4904742" y="457016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DB81C81B-5F08-998B-4786-A264597A0047}"/>
              </a:ext>
            </a:extLst>
          </p:cNvPr>
          <p:cNvSpPr/>
          <p:nvPr/>
        </p:nvSpPr>
        <p:spPr>
          <a:xfrm rot="11100000">
            <a:off x="2306034" y="375065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EDD7979-8EA2-1717-057C-FDDD8BC1A680}"/>
              </a:ext>
            </a:extLst>
          </p:cNvPr>
          <p:cNvSpPr/>
          <p:nvPr/>
        </p:nvSpPr>
        <p:spPr>
          <a:xfrm>
            <a:off x="825980" y="4228021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De referência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A5DAC-69B7-01EE-8973-770784F15C19}"/>
              </a:ext>
            </a:extLst>
          </p:cNvPr>
          <p:cNvSpPr/>
          <p:nvPr/>
        </p:nvSpPr>
        <p:spPr>
          <a:xfrm>
            <a:off x="6400800" y="3936879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referenciada</a:t>
            </a:r>
          </a:p>
        </p:txBody>
      </p:sp>
    </p:spTree>
    <p:extLst>
      <p:ext uri="{BB962C8B-B14F-4D97-AF65-F5344CB8AC3E}">
        <p14:creationId xmlns:p14="http://schemas.microsoft.com/office/powerpoint/2010/main" val="183166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8" descr="Tabela&#10;&#10;Descrição gerada automaticamente">
            <a:extLst>
              <a:ext uri="{FF2B5EF4-FFF2-40B4-BE49-F238E27FC236}">
                <a16:creationId xmlns:a16="http://schemas.microsoft.com/office/drawing/2014/main" id="{AF7F41D0-2C68-534C-0142-3A02001B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1474489"/>
            <a:ext cx="2743200" cy="1590675"/>
          </a:xfrm>
          <a:prstGeom prst="rect">
            <a:avLst/>
          </a:prstGeom>
        </p:spPr>
      </p:pic>
      <p:pic>
        <p:nvPicPr>
          <p:cNvPr id="5" name="Imagem 3" descr="Tabela&#10;&#10;Descrição gerada automaticamente">
            <a:extLst>
              <a:ext uri="{FF2B5EF4-FFF2-40B4-BE49-F238E27FC236}">
                <a16:creationId xmlns:a16="http://schemas.microsoft.com/office/drawing/2014/main" id="{D9DB787A-F829-CDA3-0780-E69A453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45" y="1469982"/>
            <a:ext cx="3756803" cy="1071317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CB2A28AD-75F2-07FB-0CE9-1F1CFA064995}"/>
              </a:ext>
            </a:extLst>
          </p:cNvPr>
          <p:cNvSpPr/>
          <p:nvPr/>
        </p:nvSpPr>
        <p:spPr>
          <a:xfrm>
            <a:off x="3187545" y="1893281"/>
            <a:ext cx="2016425" cy="74402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2" descr="Tabela&#10;&#10;Descrição gerada automaticamente">
            <a:extLst>
              <a:ext uri="{FF2B5EF4-FFF2-40B4-BE49-F238E27FC236}">
                <a16:creationId xmlns:a16="http://schemas.microsoft.com/office/drawing/2014/main" id="{A4896A04-9B4F-AD57-866F-D8CE3082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13" y="3142129"/>
            <a:ext cx="5244860" cy="1867701"/>
          </a:xfrm>
          <a:prstGeom prst="rect">
            <a:avLst/>
          </a:prstGeom>
        </p:spPr>
      </p:pic>
      <p:sp>
        <p:nvSpPr>
          <p:cNvPr id="9" name="Seta: Curva para Cima 8">
            <a:extLst>
              <a:ext uri="{FF2B5EF4-FFF2-40B4-BE49-F238E27FC236}">
                <a16:creationId xmlns:a16="http://schemas.microsoft.com/office/drawing/2014/main" id="{EC604833-B0EA-C7D4-87D1-96811C6456A6}"/>
              </a:ext>
            </a:extLst>
          </p:cNvPr>
          <p:cNvSpPr/>
          <p:nvPr/>
        </p:nvSpPr>
        <p:spPr>
          <a:xfrm rot="10800000" flipH="1">
            <a:off x="4789571" y="2839130"/>
            <a:ext cx="3256470" cy="452887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D8EC4076-464F-077D-B83E-35A52A5F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776178"/>
            <a:ext cx="5676180" cy="406559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54742" y="927691"/>
            <a:ext cx="4199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36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B9A947-281D-A38E-1C80-02B205077B86}"/>
              </a:ext>
            </a:extLst>
          </p:cNvPr>
          <p:cNvSpPr/>
          <p:nvPr/>
        </p:nvSpPr>
        <p:spPr>
          <a:xfrm>
            <a:off x="556404" y="4109408"/>
            <a:ext cx="1218480" cy="63619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DDL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5832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semântica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Salário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supervisor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Carga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horária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semana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Depende do contexto do banco de dados</a:t>
            </a:r>
            <a:endParaRPr lang="pt-BR"/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6CE6434-18AA-F1CB-2C6A-186B1FEA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46" y="991049"/>
            <a:ext cx="1610265" cy="186744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260620" y="3095804"/>
            <a:ext cx="1617451" cy="11537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8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567187" y="1834191"/>
            <a:ext cx="3385866" cy="101360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Estado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B10B1F8-F836-7189-523E-7FBAF0AA6D35}"/>
              </a:ext>
            </a:extLst>
          </p:cNvPr>
          <p:cNvSpPr/>
          <p:nvPr/>
        </p:nvSpPr>
        <p:spPr>
          <a:xfrm>
            <a:off x="2788488" y="2944841"/>
            <a:ext cx="3385866" cy="101360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Transição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9A3D4A5-3C0F-3C56-CCE7-B3704D1177E8}"/>
              </a:ext>
            </a:extLst>
          </p:cNvPr>
          <p:cNvSpPr/>
          <p:nvPr/>
        </p:nvSpPr>
        <p:spPr>
          <a:xfrm>
            <a:off x="4794131" y="1855672"/>
            <a:ext cx="2857499" cy="1089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salário do empregado só pode aumentar ...</a:t>
            </a:r>
            <a:endParaRPr lang="pt-BR"/>
          </a:p>
        </p:txBody>
      </p:sp>
      <p:pic>
        <p:nvPicPr>
          <p:cNvPr id="8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98D127B-092D-00E2-28D7-139D2778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38" y="4096558"/>
            <a:ext cx="693709" cy="79992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B356D9-896F-4670-DAEE-C9C904A3C451}"/>
              </a:ext>
            </a:extLst>
          </p:cNvPr>
          <p:cNvSpPr/>
          <p:nvPr/>
        </p:nvSpPr>
        <p:spPr>
          <a:xfrm>
            <a:off x="567186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FB897-5577-8D53-AE86-7B88E7DC2CCA}"/>
              </a:ext>
            </a:extLst>
          </p:cNvPr>
          <p:cNvSpPr/>
          <p:nvPr/>
        </p:nvSpPr>
        <p:spPr>
          <a:xfrm>
            <a:off x="5214667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24360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64232" y="2448823"/>
            <a:ext cx="3623092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Design Lógico do Projeto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B1214E-06CE-546C-9D65-1D9C511D9858}"/>
              </a:ext>
            </a:extLst>
          </p:cNvPr>
          <p:cNvSpPr/>
          <p:nvPr/>
        </p:nvSpPr>
        <p:spPr>
          <a:xfrm>
            <a:off x="1526873" y="3419295"/>
            <a:ext cx="3914233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Mapeamento do Modelo de dados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C45CA1-8B52-4BB5-38DD-DC4BCA623B45}"/>
              </a:ext>
            </a:extLst>
          </p:cNvPr>
          <p:cNvSpPr/>
          <p:nvPr/>
        </p:nvSpPr>
        <p:spPr>
          <a:xfrm>
            <a:off x="6303753" y="2847793"/>
            <a:ext cx="2285999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836028D-305C-4383-E289-E5B941DD9203}"/>
              </a:ext>
            </a:extLst>
          </p:cNvPr>
          <p:cNvSpPr/>
          <p:nvPr/>
        </p:nvSpPr>
        <p:spPr>
          <a:xfrm rot="2640000">
            <a:off x="5966392" y="1348998"/>
            <a:ext cx="2512442" cy="1132216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EFF5614-0E02-DD5A-72C2-58C84F9862BD}"/>
              </a:ext>
            </a:extLst>
          </p:cNvPr>
          <p:cNvSpPr/>
          <p:nvPr/>
        </p:nvSpPr>
        <p:spPr>
          <a:xfrm>
            <a:off x="4244196" y="1133294"/>
            <a:ext cx="2285999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ER ou EER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9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61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Mapemaneto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32873"/>
              </p:ext>
            </p:extLst>
          </p:nvPr>
        </p:nvGraphicFramePr>
        <p:xfrm>
          <a:off x="1121434" y="1379148"/>
          <a:ext cx="69011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037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Referência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valor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único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(single-values)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– Primary Key &amp; Unique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Referencial</a:t>
            </a:r>
          </a:p>
        </p:txBody>
      </p:sp>
    </p:spTree>
    <p:extLst>
      <p:ext uri="{BB962C8B-B14F-4D97-AF65-F5344CB8AC3E}">
        <p14:creationId xmlns:p14="http://schemas.microsoft.com/office/powerpoint/2010/main" val="2988438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</p:spTree>
    <p:extLst>
      <p:ext uri="{BB962C8B-B14F-4D97-AF65-F5344CB8AC3E}">
        <p14:creationId xmlns:p14="http://schemas.microsoft.com/office/powerpoint/2010/main" val="3229470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D1324452-F966-9887-45DC-C90BB9A9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94" y="3351721"/>
            <a:ext cx="2162175" cy="381000"/>
          </a:xfrm>
          <a:prstGeom prst="rect">
            <a:avLst/>
          </a:prstGeom>
        </p:spPr>
      </p:pic>
      <p:pic>
        <p:nvPicPr>
          <p:cNvPr id="5" name="Imagem 7">
            <a:extLst>
              <a:ext uri="{FF2B5EF4-FFF2-40B4-BE49-F238E27FC236}">
                <a16:creationId xmlns:a16="http://schemas.microsoft.com/office/drawing/2014/main" id="{134F6E08-E70A-9D29-F04C-8182AD9B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73" y="3724365"/>
            <a:ext cx="1733550" cy="39052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BB5C2956-65BF-C0A1-844E-A9E34F38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80" y="2759914"/>
            <a:ext cx="1495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07B27C0E-7F60-D387-2567-F5A58B841053}"/>
              </a:ext>
            </a:extLst>
          </p:cNvPr>
          <p:cNvCxnSpPr/>
          <p:nvPr/>
        </p:nvCxnSpPr>
        <p:spPr>
          <a:xfrm>
            <a:off x="3025716" y="1758710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52E98E-3830-AE60-D144-DB07CAB2264A}"/>
              </a:ext>
            </a:extLst>
          </p:cNvPr>
          <p:cNvCxnSpPr>
            <a:cxnSpLocks/>
          </p:cNvCxnSpPr>
          <p:nvPr/>
        </p:nvCxnSpPr>
        <p:spPr>
          <a:xfrm>
            <a:off x="6691942" y="1747927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B858FB6-A9F9-33F9-5799-B0F33BB588B8}"/>
              </a:ext>
            </a:extLst>
          </p:cNvPr>
          <p:cNvCxnSpPr>
            <a:cxnSpLocks/>
          </p:cNvCxnSpPr>
          <p:nvPr/>
        </p:nvCxnSpPr>
        <p:spPr>
          <a:xfrm>
            <a:off x="6659593" y="3020323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8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Strong Entity Mapping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de Entidade – </a:t>
            </a:r>
            <a:r>
              <a:rPr lang="pt-BR" b="1" err="1">
                <a:cs typeface="Arial"/>
              </a:rPr>
              <a:t>Entity</a:t>
            </a:r>
            <a:r>
              <a:rPr lang="pt-BR" b="1">
                <a:cs typeface="Arial"/>
              </a:rPr>
              <a:t> </a:t>
            </a:r>
            <a:r>
              <a:rPr lang="pt-BR" b="1" err="1">
                <a:cs typeface="Arial"/>
              </a:rPr>
              <a:t>Relation</a:t>
            </a:r>
            <a:endParaRPr lang="pt-BR" b="1">
              <a:cs typeface="Arial"/>
            </a:endParaRP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4B2BD97D-6535-0A9A-BA3C-4C74014F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" y="1764232"/>
            <a:ext cx="6840747" cy="2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476B0ABD-55B9-A6F4-41DF-5A7AF02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0" y="1899608"/>
            <a:ext cx="658663" cy="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4D5A54B-521C-1D7B-EFB7-7E1E32345B57}"/>
              </a:ext>
            </a:extLst>
          </p:cNvPr>
          <p:cNvGrpSpPr/>
          <p:nvPr/>
        </p:nvGrpSpPr>
        <p:grpSpPr>
          <a:xfrm>
            <a:off x="4397219" y="1617560"/>
            <a:ext cx="4530559" cy="2682512"/>
            <a:chOff x="526115" y="1660692"/>
            <a:chExt cx="4530559" cy="2682512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B03FBC27-D274-6E57-9C80-C07DACB4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4" r="275" b="-435"/>
            <a:stretch/>
          </p:blipFill>
          <p:spPr>
            <a:xfrm>
              <a:off x="880524" y="1900059"/>
              <a:ext cx="3910831" cy="244314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11E458F-8E6C-EFC7-8B91-A2A174637484}"/>
                </a:ext>
              </a:extLst>
            </p:cNvPr>
            <p:cNvSpPr/>
            <p:nvPr/>
          </p:nvSpPr>
          <p:spPr>
            <a:xfrm rot="3540000">
              <a:off x="844214" y="1414041"/>
              <a:ext cx="894990" cy="153118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CD7EACC-2AC7-A3A8-D22F-B83FA98B0D51}"/>
                </a:ext>
              </a:extLst>
            </p:cNvPr>
            <p:cNvSpPr/>
            <p:nvPr/>
          </p:nvSpPr>
          <p:spPr>
            <a:xfrm rot="18120000">
              <a:off x="3649491" y="1191631"/>
              <a:ext cx="938122" cy="187624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04306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ECE6FA0-1D43-F8E3-1D92-4F5BBAFC3F41}"/>
              </a:ext>
            </a:extLst>
          </p:cNvPr>
          <p:cNvSpPr/>
          <p:nvPr/>
        </p:nvSpPr>
        <p:spPr>
          <a:xfrm rot="20940000">
            <a:off x="3431750" y="3500063"/>
            <a:ext cx="3051593" cy="22644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A02826D-5340-EF37-0303-A6CCEEEF4310}"/>
              </a:ext>
            </a:extLst>
          </p:cNvPr>
          <p:cNvSpPr/>
          <p:nvPr/>
        </p:nvSpPr>
        <p:spPr>
          <a:xfrm>
            <a:off x="4246892" y="3055282"/>
            <a:ext cx="1585103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PK e 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181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 Fraca identificada pela Chave (PK e FK)</a:t>
            </a:r>
          </a:p>
        </p:txBody>
      </p:sp>
      <p:pic>
        <p:nvPicPr>
          <p:cNvPr id="2" name="Imagem 3" descr="Tabela&#10;&#10;Descrição gerada automaticamente">
            <a:extLst>
              <a:ext uri="{FF2B5EF4-FFF2-40B4-BE49-F238E27FC236}">
                <a16:creationId xmlns:a16="http://schemas.microsoft.com/office/drawing/2014/main" id="{D2B1DFCA-6350-C027-737F-12CD043B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38" y="2879715"/>
            <a:ext cx="6344728" cy="9260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B3C5B2-E283-06DD-60A9-0F7C4DC8DF0E}"/>
              </a:ext>
            </a:extLst>
          </p:cNvPr>
          <p:cNvSpPr/>
          <p:nvPr/>
        </p:nvSpPr>
        <p:spPr>
          <a:xfrm>
            <a:off x="2173857" y="192045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EC6330-822D-5469-A50F-BACF318328BC}"/>
              </a:ext>
            </a:extLst>
          </p:cNvPr>
          <p:cNvSpPr/>
          <p:nvPr/>
        </p:nvSpPr>
        <p:spPr>
          <a:xfrm>
            <a:off x="5796950" y="1791060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B2F59FE7-BB32-D3A2-0C0C-8443E675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9" y="1678017"/>
            <a:ext cx="936506" cy="536635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2591BD76-B869-AA6E-29EC-7DB4F34D2087}"/>
              </a:ext>
            </a:extLst>
          </p:cNvPr>
          <p:cNvSpPr/>
          <p:nvPr/>
        </p:nvSpPr>
        <p:spPr>
          <a:xfrm rot="12180000">
            <a:off x="908381" y="1586929"/>
            <a:ext cx="948905" cy="1800763"/>
          </a:xfrm>
          <a:prstGeom prst="curved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Esquerda 13">
            <a:extLst>
              <a:ext uri="{FF2B5EF4-FFF2-40B4-BE49-F238E27FC236}">
                <a16:creationId xmlns:a16="http://schemas.microsoft.com/office/drawing/2014/main" id="{B789AA57-56F5-4B8D-3F9B-A10D3413D4E0}"/>
              </a:ext>
            </a:extLst>
          </p:cNvPr>
          <p:cNvSpPr/>
          <p:nvPr/>
        </p:nvSpPr>
        <p:spPr>
          <a:xfrm rot="14820000" flipH="1">
            <a:off x="5106034" y="1750411"/>
            <a:ext cx="851858" cy="3299602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2E62572-1B48-17DE-F826-5AB145FC2592}"/>
              </a:ext>
            </a:extLst>
          </p:cNvPr>
          <p:cNvSpPr/>
          <p:nvPr/>
        </p:nvSpPr>
        <p:spPr>
          <a:xfrm rot="16200000">
            <a:off x="2628815" y="2621353"/>
            <a:ext cx="334273" cy="2490876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ED5689-7106-1F6A-0FEE-28905B92996B}"/>
              </a:ext>
            </a:extLst>
          </p:cNvPr>
          <p:cNvSpPr txBox="1"/>
          <p:nvPr/>
        </p:nvSpPr>
        <p:spPr>
          <a:xfrm>
            <a:off x="2151751" y="4033388"/>
            <a:ext cx="13090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Primary</a:t>
            </a:r>
            <a:r>
              <a:rPr lang="pt-BR" b="1"/>
              <a:t> </a:t>
            </a:r>
            <a:r>
              <a:rPr lang="pt-BR" b="1" err="1"/>
              <a:t>key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Merge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5225451" y="2815444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91A8057F-CAC2-DE15-4BAE-4AE77061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2" y="1921264"/>
            <a:ext cx="631885" cy="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0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C3C35E2-2147-172D-0E59-DAEA7DD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624474"/>
            <a:ext cx="5093898" cy="153357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7229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7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D2D050-E409-ECD0-D3E7-6B24BD8AB0E9}"/>
              </a:ext>
            </a:extLst>
          </p:cNvPr>
          <p:cNvCxnSpPr/>
          <p:nvPr/>
        </p:nvCxnSpPr>
        <p:spPr>
          <a:xfrm flipH="1">
            <a:off x="5109533" y="2225076"/>
            <a:ext cx="582283" cy="1121433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D4C689-66DA-B009-8435-B97B9DE6A0E4}"/>
              </a:ext>
            </a:extLst>
          </p:cNvPr>
          <p:cNvCxnSpPr>
            <a:cxnSpLocks/>
          </p:cNvCxnSpPr>
          <p:nvPr/>
        </p:nvCxnSpPr>
        <p:spPr>
          <a:xfrm flipH="1">
            <a:off x="5206580" y="2915188"/>
            <a:ext cx="1218480" cy="40975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114F25D2-6AF8-0037-F4A6-BC94B3CED544}"/>
              </a:ext>
            </a:extLst>
          </p:cNvPr>
          <p:cNvSpPr/>
          <p:nvPr/>
        </p:nvSpPr>
        <p:spPr>
          <a:xfrm>
            <a:off x="5290149" y="1607747"/>
            <a:ext cx="873424" cy="69011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Mgr_ssn</a:t>
            </a:r>
            <a:endParaRPr lang="pt-BR" err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FD84F1-6353-CCF8-AAE9-0104ACEC1F8B}"/>
              </a:ext>
            </a:extLst>
          </p:cNvPr>
          <p:cNvSpPr/>
          <p:nvPr/>
        </p:nvSpPr>
        <p:spPr>
          <a:xfrm>
            <a:off x="6249838" y="2470388"/>
            <a:ext cx="841075" cy="67933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Start Date</a:t>
            </a:r>
            <a:endParaRPr lang="pt-BR" err="1"/>
          </a:p>
        </p:txBody>
      </p:sp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DA0302FC-EF77-490A-4D52-7E3E2C55D26E}"/>
              </a:ext>
            </a:extLst>
          </p:cNvPr>
          <p:cNvSpPr/>
          <p:nvPr/>
        </p:nvSpPr>
        <p:spPr>
          <a:xfrm>
            <a:off x="5640597" y="1246431"/>
            <a:ext cx="959688" cy="46367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28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Merge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F09E0E-2C53-6937-C556-C6B15016AAE5}"/>
              </a:ext>
            </a:extLst>
          </p:cNvPr>
          <p:cNvGrpSpPr/>
          <p:nvPr/>
        </p:nvGrpSpPr>
        <p:grpSpPr>
          <a:xfrm>
            <a:off x="566648" y="2965441"/>
            <a:ext cx="3155683" cy="1347878"/>
            <a:chOff x="426469" y="2415508"/>
            <a:chExt cx="5118192" cy="2027207"/>
          </a:xfrm>
        </p:grpSpPr>
        <p:pic>
          <p:nvPicPr>
            <p:cNvPr id="3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28458EA-4741-5DC5-1240-1E607598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2" b="-572"/>
            <a:stretch/>
          </p:blipFill>
          <p:spPr>
            <a:xfrm>
              <a:off x="698740" y="2472235"/>
              <a:ext cx="4845921" cy="190277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75931C9-8B04-5B75-1439-323D3BE477E5}"/>
                </a:ext>
              </a:extLst>
            </p:cNvPr>
            <p:cNvSpPr/>
            <p:nvPr/>
          </p:nvSpPr>
          <p:spPr>
            <a:xfrm rot="16200000">
              <a:off x="647521" y="3337456"/>
              <a:ext cx="841075" cy="12831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4EDCDA7-02E5-0C7A-6B93-41C032D023CE}"/>
                </a:ext>
              </a:extLst>
            </p:cNvPr>
            <p:cNvSpPr/>
            <p:nvPr/>
          </p:nvSpPr>
          <p:spPr>
            <a:xfrm rot="16200000">
              <a:off x="1925307" y="3903564"/>
              <a:ext cx="334274" cy="7440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84AD3B2-223A-38BF-EE22-049A07527811}"/>
                </a:ext>
              </a:extLst>
            </p:cNvPr>
            <p:cNvSpPr/>
            <p:nvPr/>
          </p:nvSpPr>
          <p:spPr>
            <a:xfrm rot="16200000">
              <a:off x="1682688" y="3682512"/>
              <a:ext cx="269576" cy="7548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6E43B79-3E61-F65F-DE8A-17C29312D369}"/>
                </a:ext>
              </a:extLst>
            </p:cNvPr>
            <p:cNvSpPr/>
            <p:nvPr/>
          </p:nvSpPr>
          <p:spPr>
            <a:xfrm rot="16200000">
              <a:off x="1752777" y="3698686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3B0D0A6-2C83-7B6C-C106-B7FA5FEDDCE8}"/>
                </a:ext>
              </a:extLst>
            </p:cNvPr>
            <p:cNvSpPr/>
            <p:nvPr/>
          </p:nvSpPr>
          <p:spPr>
            <a:xfrm rot="16200000">
              <a:off x="1558682" y="3612421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332CC1D-C3ED-6B8B-AB54-5C5D1E4F8A6D}"/>
                </a:ext>
              </a:extLst>
            </p:cNvPr>
            <p:cNvSpPr/>
            <p:nvPr/>
          </p:nvSpPr>
          <p:spPr>
            <a:xfrm rot="16200000">
              <a:off x="615172" y="2485597"/>
              <a:ext cx="905773" cy="7655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02C9DB2-DF3B-493C-965D-CE05A46190A8}"/>
                </a:ext>
              </a:extLst>
            </p:cNvPr>
            <p:cNvSpPr/>
            <p:nvPr/>
          </p:nvSpPr>
          <p:spPr>
            <a:xfrm rot="19860000">
              <a:off x="1178286" y="2458205"/>
              <a:ext cx="851858" cy="6361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A45EFB-11AA-A2C9-A7E5-1DB97CF4F082}"/>
                </a:ext>
              </a:extLst>
            </p:cNvPr>
            <p:cNvSpPr/>
            <p:nvPr/>
          </p:nvSpPr>
          <p:spPr>
            <a:xfrm rot="19860000">
              <a:off x="1751503" y="2433220"/>
              <a:ext cx="646981" cy="4205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FF45EC2-461E-F891-F764-194C73030F1F}"/>
                </a:ext>
              </a:extLst>
            </p:cNvPr>
            <p:cNvSpPr/>
            <p:nvPr/>
          </p:nvSpPr>
          <p:spPr>
            <a:xfrm>
              <a:off x="3690434" y="3963816"/>
              <a:ext cx="1800763" cy="4744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E0B0484-199B-2D52-2B8C-9BA32F398D0E}"/>
                </a:ext>
              </a:extLst>
            </p:cNvPr>
            <p:cNvSpPr/>
            <p:nvPr/>
          </p:nvSpPr>
          <p:spPr>
            <a:xfrm>
              <a:off x="4402113" y="3575627"/>
              <a:ext cx="819509" cy="4960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F405DCC-267A-61D6-D910-F208602FB6B4}"/>
              </a:ext>
            </a:extLst>
          </p:cNvPr>
          <p:cNvSpPr/>
          <p:nvPr/>
        </p:nvSpPr>
        <p:spPr>
          <a:xfrm>
            <a:off x="4675517" y="2524302"/>
            <a:ext cx="1595885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MgrDep</a:t>
            </a:r>
            <a:endParaRPr lang="pt-BR" err="1"/>
          </a:p>
        </p:txBody>
      </p:sp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BBE1A83B-3225-5C6E-C470-9151612D4F7F}"/>
              </a:ext>
            </a:extLst>
          </p:cNvPr>
          <p:cNvSpPr/>
          <p:nvPr/>
        </p:nvSpPr>
        <p:spPr>
          <a:xfrm rot="-1380000">
            <a:off x="3926126" y="2892614"/>
            <a:ext cx="582283" cy="442103"/>
          </a:xfrm>
          <a:prstGeom prst="notch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12FC83E-A00D-080D-C79C-902999475113}"/>
              </a:ext>
            </a:extLst>
          </p:cNvPr>
          <p:cNvSpPr/>
          <p:nvPr/>
        </p:nvSpPr>
        <p:spPr>
          <a:xfrm>
            <a:off x="6036873" y="1481048"/>
            <a:ext cx="2458527" cy="51758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Relacionameno</a:t>
            </a:r>
            <a:r>
              <a:rPr lang="pt-BR">
                <a:cs typeface="Arial"/>
              </a:rPr>
              <a:t> Total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4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1C6BCE20-1A84-E1D9-2EA0-DA79AA7763AC}"/>
              </a:ext>
            </a:extLst>
          </p:cNvPr>
          <p:cNvSpPr/>
          <p:nvPr/>
        </p:nvSpPr>
        <p:spPr>
          <a:xfrm rot="19800000">
            <a:off x="2480045" y="2118280"/>
            <a:ext cx="3515263" cy="711679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Gráfico 19" descr="Tabela com preenchimento sólido">
            <a:extLst>
              <a:ext uri="{FF2B5EF4-FFF2-40B4-BE49-F238E27FC236}">
                <a16:creationId xmlns:a16="http://schemas.microsoft.com/office/drawing/2014/main" id="{1BAFB103-49F8-FFAB-5D56-18AFAE61F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4" y="1359738"/>
            <a:ext cx="1669211" cy="170156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082803-0C9B-C437-25A5-6829CE74007D}"/>
              </a:ext>
            </a:extLst>
          </p:cNvPr>
          <p:cNvSpPr txBox="1"/>
          <p:nvPr/>
        </p:nvSpPr>
        <p:spPr>
          <a:xfrm>
            <a:off x="6699489" y="2779862"/>
            <a:ext cx="16648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>
                <a:latin typeface="Calibri"/>
              </a:rPr>
              <a:t>Entidade</a:t>
            </a:r>
          </a:p>
        </p:txBody>
      </p:sp>
    </p:spTree>
    <p:extLst>
      <p:ext uri="{BB962C8B-B14F-4D97-AF65-F5344CB8AC3E}">
        <p14:creationId xmlns:p14="http://schemas.microsoft.com/office/powerpoint/2010/main" val="379393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Abordagens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1:N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98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7533017" y="1543050"/>
            <a:ext cx="1056732" cy="243696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18300000">
            <a:off x="3180719" y="2127955"/>
            <a:ext cx="539151" cy="258792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426396-D4E5-239D-6564-F09A29E04DB4}"/>
              </a:ext>
            </a:extLst>
          </p:cNvPr>
          <p:cNvSpPr/>
          <p:nvPr/>
        </p:nvSpPr>
        <p:spPr>
          <a:xfrm>
            <a:off x="3478602" y="1359736"/>
            <a:ext cx="1099868" cy="5607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9F2C09-3FD3-0DCF-9BE1-1BB5ACE07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4308" b="87868"/>
          <a:stretch/>
        </p:blipFill>
        <p:spPr>
          <a:xfrm>
            <a:off x="803763" y="4351170"/>
            <a:ext cx="7534070" cy="62464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E736E5-8B7D-0E39-6453-2FAA0A92D146}"/>
              </a:ext>
            </a:extLst>
          </p:cNvPr>
          <p:cNvSpPr/>
          <p:nvPr/>
        </p:nvSpPr>
        <p:spPr>
          <a:xfrm>
            <a:off x="7425186" y="4497597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34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3543300" y="3376160"/>
            <a:ext cx="1412575" cy="528368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3467819" y="4529946"/>
            <a:ext cx="5121930" cy="4097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5961" r="54152" b="26154"/>
          <a:stretch/>
        </p:blipFill>
        <p:spPr>
          <a:xfrm>
            <a:off x="608405" y="1407802"/>
            <a:ext cx="2569993" cy="3607516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20040000">
            <a:off x="2606202" y="4201355"/>
            <a:ext cx="1099867" cy="248009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68AE99-6CCB-9F98-3CDE-2F873AA26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2" r="42512" b="87871"/>
          <a:stretch/>
        </p:blipFill>
        <p:spPr>
          <a:xfrm>
            <a:off x="3469976" y="2194566"/>
            <a:ext cx="5463810" cy="757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0DEF60-1645-7593-537D-AAA4B4E23331}"/>
              </a:ext>
            </a:extLst>
          </p:cNvPr>
          <p:cNvSpPr/>
          <p:nvPr/>
        </p:nvSpPr>
        <p:spPr>
          <a:xfrm>
            <a:off x="6088092" y="2448823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13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775132"/>
            <a:ext cx="2005641" cy="539151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Relationship</a:t>
            </a:r>
            <a:r>
              <a:rPr lang="pt-BR" sz="1600">
                <a:latin typeface="Calibri"/>
                <a:cs typeface="Arial"/>
              </a:rPr>
              <a:t> relation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3AFE75F3-17AD-3540-74FD-095D55AE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B0188CD8-513A-1CB3-2526-DF79DA16246F}"/>
              </a:ext>
            </a:extLst>
          </p:cNvPr>
          <p:cNvSpPr/>
          <p:nvPr/>
        </p:nvSpPr>
        <p:spPr>
          <a:xfrm rot="4620000">
            <a:off x="4245205" y="956807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D2B55-A135-A12C-6E41-6E283175959D}"/>
              </a:ext>
            </a:extLst>
          </p:cNvPr>
          <p:cNvSpPr/>
          <p:nvPr/>
        </p:nvSpPr>
        <p:spPr>
          <a:xfrm>
            <a:off x="5185015" y="1772189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  <p:pic>
        <p:nvPicPr>
          <p:cNvPr id="43" name="Imagem 43" descr="Logotipo&#10;&#10;Descrição gerada automaticamente">
            <a:extLst>
              <a:ext uri="{FF2B5EF4-FFF2-40B4-BE49-F238E27FC236}">
                <a16:creationId xmlns:a16="http://schemas.microsoft.com/office/drawing/2014/main" id="{B8C08EF9-2FDE-EDE5-CBC9-74D715687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059143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B0835812-A9DA-B355-5CBF-4AB7E7187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9" t="48126" r="21190" b="34122"/>
          <a:stretch/>
        </p:blipFill>
        <p:spPr>
          <a:xfrm>
            <a:off x="4116956" y="1843002"/>
            <a:ext cx="2909183" cy="14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5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6D55868B-AB4F-A42F-B9C0-D07D3FD2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673" b="33992"/>
          <a:stretch/>
        </p:blipFill>
        <p:spPr>
          <a:xfrm>
            <a:off x="569343" y="1681256"/>
            <a:ext cx="5697589" cy="3214740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1616E523-B895-49FB-8851-9DEB020F1EF0}"/>
              </a:ext>
            </a:extLst>
          </p:cNvPr>
          <p:cNvSpPr/>
          <p:nvPr/>
        </p:nvSpPr>
        <p:spPr>
          <a:xfrm rot="4620000">
            <a:off x="4439299" y="2843835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8A71A0F-595A-EDC8-0AAD-F4538BDB4511}"/>
              </a:ext>
            </a:extLst>
          </p:cNvPr>
          <p:cNvSpPr/>
          <p:nvPr/>
        </p:nvSpPr>
        <p:spPr>
          <a:xfrm>
            <a:off x="5238930" y="3616085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8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3D3A00-5171-265B-0C8C-E18A21C32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87" r="70242" b="14574"/>
          <a:stretch/>
        </p:blipFill>
        <p:spPr>
          <a:xfrm>
            <a:off x="806570" y="2487335"/>
            <a:ext cx="4214241" cy="1595986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B5C479C-BAD9-8F5D-F33E-C2C903B4D3C4}"/>
              </a:ext>
            </a:extLst>
          </p:cNvPr>
          <p:cNvSpPr/>
          <p:nvPr/>
        </p:nvSpPr>
        <p:spPr>
          <a:xfrm rot="4620000">
            <a:off x="3414912" y="1754750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98FED3-5783-4771-034E-1F847C29DA2E}"/>
              </a:ext>
            </a:extLst>
          </p:cNvPr>
          <p:cNvSpPr/>
          <p:nvPr/>
        </p:nvSpPr>
        <p:spPr>
          <a:xfrm>
            <a:off x="4300808" y="2548566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Projeto</a:t>
            </a:r>
            <a:endParaRPr lang="pt-BR"/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486E8E43-50C1-EC8A-03A8-218A56CD8E54}"/>
              </a:ext>
            </a:extLst>
          </p:cNvPr>
          <p:cNvSpPr/>
          <p:nvPr/>
        </p:nvSpPr>
        <p:spPr>
          <a:xfrm rot="7020000" flipH="1">
            <a:off x="1765023" y="3069963"/>
            <a:ext cx="528367" cy="2156603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B8DEA34-D9A6-0E18-B224-203A70F5CDA3}"/>
              </a:ext>
            </a:extLst>
          </p:cNvPr>
          <p:cNvSpPr/>
          <p:nvPr/>
        </p:nvSpPr>
        <p:spPr>
          <a:xfrm>
            <a:off x="2629440" y="4025839"/>
            <a:ext cx="1919376" cy="4960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Empregado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961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Componentes simples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Compostos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55576" b="62648"/>
          <a:stretch/>
        </p:blipFill>
        <p:spPr>
          <a:xfrm>
            <a:off x="5044296" y="2037095"/>
            <a:ext cx="3512268" cy="2243586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BA56481-6190-B9B9-029C-F36B2C06DF62}"/>
              </a:ext>
            </a:extLst>
          </p:cNvPr>
          <p:cNvSpPr/>
          <p:nvPr/>
        </p:nvSpPr>
        <p:spPr>
          <a:xfrm rot="20400000">
            <a:off x="3379183" y="3136226"/>
            <a:ext cx="2749669" cy="2480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477EC8-4504-C4C8-B69A-CECD8DA9AB6A}"/>
              </a:ext>
            </a:extLst>
          </p:cNvPr>
          <p:cNvSpPr/>
          <p:nvPr/>
        </p:nvSpPr>
        <p:spPr>
          <a:xfrm>
            <a:off x="807109" y="3616085"/>
            <a:ext cx="2986896" cy="496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err="1">
                <a:cs typeface="Arial"/>
              </a:rPr>
              <a:t>Fname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Minit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Lname</a:t>
            </a:r>
            <a:endParaRPr lang="pt-BR" sz="2000" err="1"/>
          </a:p>
        </p:txBody>
      </p:sp>
    </p:spTree>
    <p:extLst>
      <p:ext uri="{BB962C8B-B14F-4D97-AF65-F5344CB8AC3E}">
        <p14:creationId xmlns:p14="http://schemas.microsoft.com/office/powerpoint/2010/main" val="2896960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Relationship Relation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Multivalorados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8173" r="1828" b="61186"/>
          <a:stretch/>
        </p:blipFill>
        <p:spPr>
          <a:xfrm>
            <a:off x="5216824" y="2058661"/>
            <a:ext cx="3281046" cy="23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3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683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0DFC9BD-A53D-FE3C-9505-813FA58F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" y="213195"/>
            <a:ext cx="7131888" cy="4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3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36" y="1963533"/>
            <a:ext cx="5147813" cy="20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r="5714" b="-617"/>
          <a:stretch/>
        </p:blipFill>
        <p:spPr>
          <a:xfrm>
            <a:off x="569344" y="2114495"/>
            <a:ext cx="3962490" cy="1766424"/>
          </a:xfrm>
          <a:prstGeom prst="rect">
            <a:avLst/>
          </a:prstGeom>
        </p:spPr>
      </p:pic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01A2B264-5845-C77B-77F7-CF5EDC84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3" r="7343" b="531"/>
          <a:stretch/>
        </p:blipFill>
        <p:spPr>
          <a:xfrm>
            <a:off x="5324655" y="1529217"/>
            <a:ext cx="3226467" cy="2738984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AA3C493-D79F-40F4-168A-F65D2C6F2BA3}"/>
              </a:ext>
            </a:extLst>
          </p:cNvPr>
          <p:cNvSpPr/>
          <p:nvPr/>
        </p:nvSpPr>
        <p:spPr>
          <a:xfrm>
            <a:off x="4611164" y="2631358"/>
            <a:ext cx="733245" cy="54993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24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N-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ário</a:t>
            </a:r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 FKs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 FKs</a:t>
            </a:r>
          </a:p>
        </p:txBody>
      </p:sp>
    </p:spTree>
    <p:extLst>
      <p:ext uri="{BB962C8B-B14F-4D97-AF65-F5344CB8AC3E}">
        <p14:creationId xmlns:p14="http://schemas.microsoft.com/office/powerpoint/2010/main" val="1362814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794027DF-156B-4327-AA5C-3B2329D30D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0B9C20-77BD-439B-BB01-E7784FFD133B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5E3467-0705-4446-9764-C9E8A46BC38E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418</Slides>
  <Notes>386</Notes>
  <HiddenSlides>6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418</vt:i4>
      </vt:variant>
    </vt:vector>
  </HeadingPairs>
  <TitlesOfParts>
    <vt:vector size="41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99</cp:revision>
  <dcterms:modified xsi:type="dcterms:W3CDTF">2023-07-29T15:33:25Z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